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50" r:id="rId1"/>
  </p:sldMasterIdLst>
  <p:notesMasterIdLst>
    <p:notesMasterId r:id="rId22"/>
  </p:notesMasterIdLst>
  <p:handoutMasterIdLst>
    <p:handoutMasterId r:id="rId23"/>
  </p:handoutMasterIdLst>
  <p:sldIdLst>
    <p:sldId id="256" r:id="rId2"/>
    <p:sldId id="257" r:id="rId3"/>
    <p:sldId id="306" r:id="rId4"/>
    <p:sldId id="309" r:id="rId5"/>
    <p:sldId id="310" r:id="rId6"/>
    <p:sldId id="311" r:id="rId7"/>
    <p:sldId id="323" r:id="rId8"/>
    <p:sldId id="307" r:id="rId9"/>
    <p:sldId id="312" r:id="rId10"/>
    <p:sldId id="313" r:id="rId11"/>
    <p:sldId id="314" r:id="rId12"/>
    <p:sldId id="315" r:id="rId13"/>
    <p:sldId id="316" r:id="rId14"/>
    <p:sldId id="317" r:id="rId15"/>
    <p:sldId id="318" r:id="rId16"/>
    <p:sldId id="319" r:id="rId17"/>
    <p:sldId id="320" r:id="rId18"/>
    <p:sldId id="321" r:id="rId19"/>
    <p:sldId id="305" r:id="rId20"/>
    <p:sldId id="322" r:id="rId21"/>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CC"/>
    <a:srgbClr val="000066"/>
    <a:srgbClr val="0000FF"/>
    <a:srgbClr val="DECDCB"/>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96" autoAdjust="0"/>
    <p:restoredTop sz="90603" autoAdjust="0"/>
  </p:normalViewPr>
  <p:slideViewPr>
    <p:cSldViewPr>
      <p:cViewPr varScale="1">
        <p:scale>
          <a:sx n="64" d="100"/>
          <a:sy n="64" d="100"/>
        </p:scale>
        <p:origin x="-1572" y="-76"/>
      </p:cViewPr>
      <p:guideLst>
        <p:guide orient="horz" pos="1008"/>
        <p:guide pos="288"/>
        <p:guide pos="5424"/>
        <p:guide pos="3002"/>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70" d="100"/>
          <a:sy n="70" d="100"/>
        </p:scale>
        <p:origin x="-2814" y="-108"/>
      </p:cViewPr>
      <p:guideLst>
        <p:guide orient="horz" pos="2880"/>
        <p:guide pos="216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CA"/>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4268DF81-C5D1-4A7C-BFE2-AA31EDCAC14B}" type="datetimeFigureOut">
              <a:rPr lang="en-US"/>
              <a:pPr>
                <a:defRPr/>
              </a:pPr>
              <a:t>8/21/2011</a:t>
            </a:fld>
            <a:endParaRPr lang="en-CA"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CA"/>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4C94C51F-9572-4DD4-BFD4-4DACF8FCB642}" type="slidenum">
              <a:rPr lang="en-CA"/>
              <a:pPr>
                <a:defRPr/>
              </a:pPr>
              <a:t>‹#›</a:t>
            </a:fld>
            <a:endParaRPr lang="en-CA" dirty="0"/>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cs typeface="+mn-cs"/>
              </a:defRPr>
            </a:lvl1pPr>
          </a:lstStyle>
          <a:p>
            <a:pPr>
              <a:defRPr/>
            </a:pPr>
            <a:fld id="{01044039-F87B-49BB-83F5-DFC83D9FD0DB}" type="datetimeFigureOut">
              <a:rPr lang="en-US"/>
              <a:pPr>
                <a:defRPr/>
              </a:pPr>
              <a:t>8/21/2011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cs typeface="+mn-cs"/>
              </a:defRPr>
            </a:lvl1pPr>
          </a:lstStyle>
          <a:p>
            <a:pPr>
              <a:defRPr/>
            </a:pPr>
            <a:fld id="{3676FBC8-BBEF-459F-899D-8C6145DAD48F}"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p:cNvSpPr>
            <a:spLocks noGrp="1" noRot="1" noChangeAspect="1" noTextEdit="1"/>
          </p:cNvSpPr>
          <p:nvPr>
            <p:ph type="sldImg"/>
          </p:nvPr>
        </p:nvSpPr>
        <p:spPr bwMode="auto">
          <a:noFill/>
          <a:ln>
            <a:solidFill>
              <a:srgbClr val="000000"/>
            </a:solidFill>
            <a:miter lim="800000"/>
            <a:headEnd/>
            <a:tailEnd/>
          </a:ln>
        </p:spPr>
      </p:sp>
      <p:sp>
        <p:nvSpPr>
          <p:cNvPr id="23555" name="Notes Placeholder 2"/>
          <p:cNvSpPr>
            <a:spLocks noGrp="1"/>
          </p:cNvSpPr>
          <p:nvPr>
            <p:ph type="body" idx="1"/>
          </p:nvPr>
        </p:nvSpPr>
        <p:spPr bwMode="auto">
          <a:noFill/>
        </p:spPr>
        <p:txBody>
          <a:bodyPr/>
          <a:lstStyle/>
          <a:p>
            <a:pPr eaLnBrk="1" hangingPunct="1">
              <a:spcBef>
                <a:spcPct val="0"/>
              </a:spcBef>
            </a:pPr>
            <a:endParaRPr lang="en-US" smtClean="0"/>
          </a:p>
        </p:txBody>
      </p:sp>
      <p:sp>
        <p:nvSpPr>
          <p:cNvPr id="2253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9ADCCAD-A087-4F29-BCCA-C4096353F14E}" type="slidenum">
              <a:rPr lang="en-US" smtClean="0"/>
              <a:pPr>
                <a:defRPr/>
              </a:pPr>
              <a:t>1</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p:spPr>
      </p:sp>
      <p:sp>
        <p:nvSpPr>
          <p:cNvPr id="32771" name="Notes Placeholder 2"/>
          <p:cNvSpPr>
            <a:spLocks noGrp="1"/>
          </p:cNvSpPr>
          <p:nvPr>
            <p:ph type="body" idx="1"/>
          </p:nvPr>
        </p:nvSpPr>
        <p:spPr bwMode="auto">
          <a:noFill/>
        </p:spPr>
        <p:txBody>
          <a:bodyPr/>
          <a:lstStyle/>
          <a:p>
            <a:r>
              <a:rPr lang="en-US" smtClean="0"/>
              <a:t>Describe the steps and options for each type of migration.</a:t>
            </a:r>
            <a:endParaRPr lang="en-CA" smtClean="0"/>
          </a:p>
        </p:txBody>
      </p:sp>
      <p:sp>
        <p:nvSpPr>
          <p:cNvPr id="3174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3E015208-2F02-44BA-A3D8-432B4B27C7E8}" type="slidenum">
              <a:rPr lang="en-US" smtClean="0"/>
              <a:pPr>
                <a:defRPr/>
              </a:pPr>
              <a:t>12</a:t>
            </a:fld>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p:cNvSpPr>
            <a:spLocks noGrp="1" noRot="1" noChangeAspect="1" noTextEdit="1"/>
          </p:cNvSpPr>
          <p:nvPr>
            <p:ph type="sldImg"/>
          </p:nvPr>
        </p:nvSpPr>
        <p:spPr bwMode="auto">
          <a:noFill/>
          <a:ln>
            <a:solidFill>
              <a:srgbClr val="000000"/>
            </a:solidFill>
            <a:miter lim="800000"/>
            <a:headEnd/>
            <a:tailEnd/>
          </a:ln>
        </p:spPr>
      </p:sp>
      <p:sp>
        <p:nvSpPr>
          <p:cNvPr id="33795" name="Notes Placeholder 2"/>
          <p:cNvSpPr>
            <a:spLocks noGrp="1"/>
          </p:cNvSpPr>
          <p:nvPr>
            <p:ph type="body" idx="1"/>
          </p:nvPr>
        </p:nvSpPr>
        <p:spPr bwMode="auto">
          <a:noFill/>
        </p:spPr>
        <p:txBody>
          <a:bodyPr/>
          <a:lstStyle/>
          <a:p>
            <a:r>
              <a:rPr lang="en-US" smtClean="0"/>
              <a:t>Explain when each tool would be used.</a:t>
            </a:r>
            <a:endParaRPr lang="en-CA" smtClean="0"/>
          </a:p>
        </p:txBody>
      </p:sp>
      <p:sp>
        <p:nvSpPr>
          <p:cNvPr id="3277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028B9BB6-D2E0-475F-B898-6B48549A3890}" type="slidenum">
              <a:rPr lang="en-US" smtClean="0"/>
              <a:pPr>
                <a:defRPr/>
              </a:pPr>
              <a:t>13</a:t>
            </a:fld>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p:spPr>
      </p:sp>
      <p:sp>
        <p:nvSpPr>
          <p:cNvPr id="34819" name="Notes Placeholder 2"/>
          <p:cNvSpPr>
            <a:spLocks noGrp="1"/>
          </p:cNvSpPr>
          <p:nvPr>
            <p:ph type="body" idx="1"/>
          </p:nvPr>
        </p:nvSpPr>
        <p:spPr bwMode="auto">
          <a:noFill/>
        </p:spPr>
        <p:txBody>
          <a:bodyPr/>
          <a:lstStyle/>
          <a:p>
            <a:r>
              <a:rPr lang="en-US" smtClean="0"/>
              <a:t>Explain the reason why we should go through each of these steps before upgrading.</a:t>
            </a:r>
            <a:endParaRPr lang="en-CA" smtClean="0"/>
          </a:p>
        </p:txBody>
      </p:sp>
      <p:sp>
        <p:nvSpPr>
          <p:cNvPr id="3379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46EDB10D-F34B-4A30-A99D-277C285E3AD5}" type="slidenum">
              <a:rPr lang="en-US" smtClean="0"/>
              <a:pPr>
                <a:defRPr/>
              </a:pPr>
              <a:t>14</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a:lstStyle/>
          <a:p>
            <a:r>
              <a:rPr lang="en-US" smtClean="0"/>
              <a:t>Explain why you must start the installation from within Vista to do the upgrade. Perhaps explain what happens if you click Clean Install instead.</a:t>
            </a:r>
            <a:endParaRPr lang="en-CA" smtClean="0"/>
          </a:p>
        </p:txBody>
      </p:sp>
      <p:sp>
        <p:nvSpPr>
          <p:cNvPr id="3482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61043A2C-0C29-474A-A276-477874793E89}" type="slidenum">
              <a:rPr lang="en-US" smtClean="0"/>
              <a:pPr>
                <a:defRPr/>
              </a:pPr>
              <a:t>15</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p:spPr>
      </p:sp>
      <p:sp>
        <p:nvSpPr>
          <p:cNvPr id="36867" name="Notes Placeholder 2"/>
          <p:cNvSpPr>
            <a:spLocks noGrp="1"/>
          </p:cNvSpPr>
          <p:nvPr>
            <p:ph type="body" idx="1"/>
          </p:nvPr>
        </p:nvSpPr>
        <p:spPr bwMode="auto">
          <a:noFill/>
        </p:spPr>
        <p:txBody>
          <a:bodyPr/>
          <a:lstStyle/>
          <a:p>
            <a:r>
              <a:rPr lang="en-US" smtClean="0"/>
              <a:t>Explain the 3 ways you can perform an upgrade from one edition of Windows 7 to another. Review the reason why you can upgrade from any edition to any higher edition and why you no longer need the DVD to perform the upgrade.</a:t>
            </a:r>
            <a:endParaRPr lang="en-CA" smtClean="0"/>
          </a:p>
        </p:txBody>
      </p:sp>
      <p:sp>
        <p:nvSpPr>
          <p:cNvPr id="3584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63B694C-E7F2-47F6-926F-F199CD1EC185}" type="slidenum">
              <a:rPr lang="en-US" smtClean="0"/>
              <a:pPr>
                <a:defRPr/>
              </a:pPr>
              <a:t>16</a:t>
            </a:fld>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a:lstStyle/>
          <a:p>
            <a:r>
              <a:rPr lang="en-US" smtClean="0"/>
              <a:t>Outline the steps required for performing a Dual Boot installation. </a:t>
            </a:r>
            <a:endParaRPr lang="en-CA" smtClean="0"/>
          </a:p>
        </p:txBody>
      </p:sp>
      <p:sp>
        <p:nvSpPr>
          <p:cNvPr id="3686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C684FBCE-BE6E-4660-96DC-4CB8974BC145}" type="slidenum">
              <a:rPr lang="en-US" smtClean="0"/>
              <a:pPr>
                <a:defRPr/>
              </a:pPr>
              <a:t>18</a:t>
            </a:fld>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a:lstStyle/>
          <a:p>
            <a:pPr eaLnBrk="1" hangingPunct="1"/>
            <a:r>
              <a:rPr lang="en-US" smtClean="0"/>
              <a:t>Review the Skill Summary to wrap up your lesson.</a:t>
            </a:r>
          </a:p>
        </p:txBody>
      </p:sp>
      <p:sp>
        <p:nvSpPr>
          <p:cNvPr id="3789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910FCBF-F129-4728-924C-0ECC6209FEBF}" type="slidenum">
              <a:rPr lang="en-US" smtClean="0"/>
              <a:pPr>
                <a:defRPr/>
              </a:pPr>
              <a:t>19</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Rot="1" noChangeAspect="1" noTextEdit="1"/>
          </p:cNvSpPr>
          <p:nvPr>
            <p:ph type="sldImg"/>
          </p:nvPr>
        </p:nvSpPr>
        <p:spPr bwMode="auto">
          <a:noFill/>
          <a:ln>
            <a:solidFill>
              <a:srgbClr val="000000"/>
            </a:solidFill>
            <a:miter lim="800000"/>
            <a:headEnd/>
            <a:tailEnd/>
          </a:ln>
        </p:spPr>
      </p:sp>
      <p:sp>
        <p:nvSpPr>
          <p:cNvPr id="24579" name="Rectangle 3"/>
          <p:cNvSpPr>
            <a:spLocks noGrp="1"/>
          </p:cNvSpPr>
          <p:nvPr>
            <p:ph type="body" idx="1"/>
          </p:nvPr>
        </p:nvSpPr>
        <p:spPr bwMode="auto">
          <a:noFill/>
        </p:spPr>
        <p:txBody>
          <a:bodyPr/>
          <a:lstStyle/>
          <a:p>
            <a:pPr eaLnBrk="1" hangingPunct="1"/>
            <a:r>
              <a:rPr lang="en-US" smtClean="0"/>
              <a:t>Outline the material you are going to cover in this lesson. Do not go into detail as each of these points will be expanded on in the lesson. You may also want to mention the Technology Skills that are being covered for the Certification exam also.</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Image Placeholder 1"/>
          <p:cNvSpPr>
            <a:spLocks noGrp="1" noRot="1" noChangeAspect="1" noTextEdit="1"/>
          </p:cNvSpPr>
          <p:nvPr>
            <p:ph type="sldImg"/>
          </p:nvPr>
        </p:nvSpPr>
        <p:spPr bwMode="auto">
          <a:noFill/>
          <a:ln>
            <a:solidFill>
              <a:srgbClr val="000000"/>
            </a:solidFill>
            <a:miter lim="800000"/>
            <a:headEnd/>
            <a:tailEnd/>
          </a:ln>
        </p:spPr>
      </p:sp>
      <p:sp>
        <p:nvSpPr>
          <p:cNvPr id="25603" name="Notes Placeholder 2"/>
          <p:cNvSpPr>
            <a:spLocks noGrp="1"/>
          </p:cNvSpPr>
          <p:nvPr>
            <p:ph type="body" idx="1"/>
          </p:nvPr>
        </p:nvSpPr>
        <p:spPr bwMode="auto">
          <a:noFill/>
        </p:spPr>
        <p:txBody>
          <a:bodyPr/>
          <a:lstStyle/>
          <a:p>
            <a:r>
              <a:rPr lang="en-US" smtClean="0"/>
              <a:t>Use this slide to have a discussion about each of these Installation Options. Have the students help you figure out how to answer each of these questions.</a:t>
            </a:r>
            <a:endParaRPr lang="en-CA" smtClean="0"/>
          </a:p>
        </p:txBody>
      </p:sp>
      <p:sp>
        <p:nvSpPr>
          <p:cNvPr id="2458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EE1D9473-C9CC-49CA-ACC7-18DEBA96F1A9}" type="slidenum">
              <a:rPr lang="en-US" smtClean="0"/>
              <a:pPr>
                <a:defRPr/>
              </a:pPr>
              <a:t>3</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p:spPr>
      </p:sp>
      <p:sp>
        <p:nvSpPr>
          <p:cNvPr id="26627" name="Notes Placeholder 2"/>
          <p:cNvSpPr>
            <a:spLocks noGrp="1"/>
          </p:cNvSpPr>
          <p:nvPr>
            <p:ph type="body" idx="1"/>
          </p:nvPr>
        </p:nvSpPr>
        <p:spPr bwMode="auto">
          <a:noFill/>
        </p:spPr>
        <p:txBody>
          <a:bodyPr/>
          <a:lstStyle/>
          <a:p>
            <a:r>
              <a:rPr lang="en-US" smtClean="0"/>
              <a:t>Describe each advantage of Windows PE, comparing it to the limitations of MS-DOS</a:t>
            </a:r>
            <a:endParaRPr lang="en-CA" smtClean="0"/>
          </a:p>
        </p:txBody>
      </p:sp>
      <p:sp>
        <p:nvSpPr>
          <p:cNvPr id="2560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D74B022-735F-4586-9E51-E90735584B42}" type="slidenum">
              <a:rPr lang="en-US" smtClean="0"/>
              <a:pPr>
                <a:defRPr/>
              </a:pPr>
              <a:t>5</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Image Placeholder 1"/>
          <p:cNvSpPr>
            <a:spLocks noGrp="1" noRot="1" noChangeAspect="1" noTextEdit="1"/>
          </p:cNvSpPr>
          <p:nvPr>
            <p:ph type="sldImg"/>
          </p:nvPr>
        </p:nvSpPr>
        <p:spPr bwMode="auto">
          <a:noFill/>
          <a:ln>
            <a:solidFill>
              <a:srgbClr val="000000"/>
            </a:solidFill>
            <a:miter lim="800000"/>
            <a:headEnd/>
            <a:tailEnd/>
          </a:ln>
        </p:spPr>
      </p:sp>
      <p:sp>
        <p:nvSpPr>
          <p:cNvPr id="27651" name="Notes Placeholder 2"/>
          <p:cNvSpPr>
            <a:spLocks noGrp="1"/>
          </p:cNvSpPr>
          <p:nvPr>
            <p:ph type="body" idx="1"/>
          </p:nvPr>
        </p:nvSpPr>
        <p:spPr bwMode="auto">
          <a:noFill/>
        </p:spPr>
        <p:txBody>
          <a:bodyPr/>
          <a:lstStyle/>
          <a:p>
            <a:r>
              <a:rPr lang="en-US" smtClean="0"/>
              <a:t>Explain the new features of Windows PE 3.0. You may also want to speak about the limitations of Windows PE.</a:t>
            </a:r>
            <a:endParaRPr lang="en-CA" smtClean="0"/>
          </a:p>
        </p:txBody>
      </p:sp>
      <p:sp>
        <p:nvSpPr>
          <p:cNvPr id="26628"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35DC855-B2A6-4DE5-BBB1-9672D3C069E3}" type="slidenum">
              <a:rPr lang="en-US" smtClean="0"/>
              <a:pPr>
                <a:defRPr/>
              </a:pPr>
              <a:t>6</a:t>
            </a:fld>
            <a:endParaRPr 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p:spPr>
      </p:sp>
      <p:sp>
        <p:nvSpPr>
          <p:cNvPr id="28675" name="Notes Placeholder 2"/>
          <p:cNvSpPr>
            <a:spLocks noGrp="1"/>
          </p:cNvSpPr>
          <p:nvPr>
            <p:ph type="body" idx="1"/>
          </p:nvPr>
        </p:nvSpPr>
        <p:spPr bwMode="auto">
          <a:noFill/>
        </p:spPr>
        <p:txBody>
          <a:bodyPr/>
          <a:lstStyle/>
          <a:p>
            <a:r>
              <a:rPr lang="en-US" smtClean="0"/>
              <a:t>Briefly describe how you would use Windows PE to do each task on the slide.</a:t>
            </a:r>
            <a:endParaRPr lang="en-CA" smtClean="0"/>
          </a:p>
        </p:txBody>
      </p:sp>
      <p:sp>
        <p:nvSpPr>
          <p:cNvPr id="27652"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990DAA4F-BF2D-4FFB-81CD-58133ECC582F}" type="slidenum">
              <a:rPr lang="en-US" smtClean="0"/>
              <a:pPr>
                <a:defRPr/>
              </a:pPr>
              <a:t>8</a:t>
            </a:fld>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a:lstStyle/>
          <a:p>
            <a:r>
              <a:rPr lang="en-US" smtClean="0"/>
              <a:t>Explain the situations where you would need to do a clean installation. These situations may have come up from your earlier discussion of the Selecting Installation Options slide.</a:t>
            </a:r>
            <a:endParaRPr lang="en-CA" smtClean="0"/>
          </a:p>
        </p:txBody>
      </p:sp>
      <p:sp>
        <p:nvSpPr>
          <p:cNvPr id="28676"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883EB824-8A96-43A8-8E1E-C28476893162}" type="slidenum">
              <a:rPr lang="en-US" smtClean="0"/>
              <a:pPr>
                <a:defRPr/>
              </a:pPr>
              <a:t>9</a:t>
            </a:fld>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noFill/>
          <a:ln>
            <a:solidFill>
              <a:srgbClr val="000000"/>
            </a:solidFill>
            <a:miter lim="800000"/>
            <a:headEnd/>
            <a:tailEnd/>
          </a:ln>
        </p:spPr>
      </p:sp>
      <p:sp>
        <p:nvSpPr>
          <p:cNvPr id="30723" name="Notes Placeholder 2"/>
          <p:cNvSpPr>
            <a:spLocks noGrp="1"/>
          </p:cNvSpPr>
          <p:nvPr>
            <p:ph type="body" idx="1"/>
          </p:nvPr>
        </p:nvSpPr>
        <p:spPr bwMode="auto">
          <a:noFill/>
        </p:spPr>
        <p:txBody>
          <a:bodyPr/>
          <a:lstStyle/>
          <a:p>
            <a:r>
              <a:rPr lang="en-US" smtClean="0"/>
              <a:t>Explain how to start an installation from the Windows 7 DVD, and state that you just follow the directions on the screen and provide information as necessary. The procedure is highly simplified compared to previous versions of Windows and requires very little interaction from the installer.</a:t>
            </a:r>
          </a:p>
          <a:p>
            <a:r>
              <a:rPr lang="en-US" smtClean="0"/>
              <a:t>You might want to outline some of the steps, like selecting the partition and creating a new user account.</a:t>
            </a:r>
          </a:p>
          <a:p>
            <a:r>
              <a:rPr lang="en-US" smtClean="0"/>
              <a:t>The steps and screens are outlined in detail in the textbook.</a:t>
            </a:r>
            <a:endParaRPr lang="en-CA" smtClean="0"/>
          </a:p>
        </p:txBody>
      </p:sp>
      <p:sp>
        <p:nvSpPr>
          <p:cNvPr id="29700"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D19775FB-89FE-46E7-A5D3-800BA51E774B}" type="slidenum">
              <a:rPr lang="en-US" smtClean="0"/>
              <a:pPr>
                <a:defRPr/>
              </a:pPr>
              <a:t>10</a:t>
            </a:fld>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Image Placeholder 1"/>
          <p:cNvSpPr>
            <a:spLocks noGrp="1" noRot="1" noChangeAspect="1" noTextEdit="1"/>
          </p:cNvSpPr>
          <p:nvPr>
            <p:ph type="sldImg"/>
          </p:nvPr>
        </p:nvSpPr>
        <p:spPr bwMode="auto">
          <a:noFill/>
          <a:ln>
            <a:solidFill>
              <a:srgbClr val="000000"/>
            </a:solidFill>
            <a:miter lim="800000"/>
            <a:headEnd/>
            <a:tailEnd/>
          </a:ln>
        </p:spPr>
      </p:sp>
      <p:sp>
        <p:nvSpPr>
          <p:cNvPr id="31747" name="Notes Placeholder 2"/>
          <p:cNvSpPr>
            <a:spLocks noGrp="1"/>
          </p:cNvSpPr>
          <p:nvPr>
            <p:ph type="body" idx="1"/>
          </p:nvPr>
        </p:nvSpPr>
        <p:spPr bwMode="auto">
          <a:noFill/>
        </p:spPr>
        <p:txBody>
          <a:bodyPr/>
          <a:lstStyle/>
          <a:p>
            <a:r>
              <a:rPr lang="en-US" smtClean="0"/>
              <a:t>Explain that sometimes Windows 7 will not recognize the hard disk controller in your computer and you must install a driver during the installation procedure. This procedure is much improved since Windows Vista, as the older Windows operating systems installations would require you to know this ahead of time. With the new graphical installation procedure, the installation stops allowing you to install the driver when it is needed.</a:t>
            </a:r>
            <a:endParaRPr lang="en-CA" smtClean="0"/>
          </a:p>
        </p:txBody>
      </p:sp>
      <p:sp>
        <p:nvSpPr>
          <p:cNvPr id="30724" name="Slide Number Placeholder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a:defRPr/>
            </a:pPr>
            <a:fld id="{26D8B772-F327-426C-9C98-4AB3F106959D}" type="slidenum">
              <a:rPr lang="en-US" smtClean="0"/>
              <a:pPr>
                <a:defRPr/>
              </a:pPr>
              <a:t>11</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4186D05-4C99-44FC-9216-F3A9E1FB04E3}"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A9D9087-510A-4925-A43D-6617CA22D561}"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3DF5343B-E1E4-4C15-AA0A-898E57B56487}"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7E973693-5BD4-46D5-89FF-2101B321E8CF}"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60198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60198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C08351D0-D987-4DBA-A250-F79391355E14}"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892F191F-89AC-4EC5-BFD0-1B9B659DE8B8}"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447800"/>
            <a:ext cx="8229600" cy="5029200"/>
          </a:xfrm>
        </p:spPr>
        <p:txBody>
          <a:bodyPr/>
          <a:lstStyle/>
          <a:p>
            <a:pPr lvl="0"/>
            <a:endParaRPr lang="en-US" noProof="0" dirty="0" smtClean="0"/>
          </a:p>
        </p:txBody>
      </p:sp>
      <p:sp>
        <p:nvSpPr>
          <p:cNvPr id="4" name="Rectangle 4"/>
          <p:cNvSpPr>
            <a:spLocks noGrp="1" noChangeArrowheads="1"/>
          </p:cNvSpPr>
          <p:nvPr>
            <p:ph type="dt" sz="half" idx="10"/>
          </p:nvPr>
        </p:nvSpPr>
        <p:spPr>
          <a:ln/>
        </p:spPr>
        <p:txBody>
          <a:bodyPr/>
          <a:lstStyle>
            <a:lvl1pPr>
              <a:defRPr/>
            </a:lvl1pPr>
          </a:lstStyle>
          <a:p>
            <a:pPr>
              <a:defRPr/>
            </a:pPr>
            <a:fld id="{E6440812-ED51-4C22-8E7B-A922BC50625F}"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67D5163-E7FD-4FED-8AAC-19C4B30E8EA0}"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fld id="{B55C6763-1412-4C8C-821A-D931F4FB2D41}"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96E8626-7D8C-4C1B-A44E-2350C3B86757}"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fld id="{8A19FF48-3C28-47B1-A3CE-CB4F4718D28C}" type="datetimeFigureOut">
              <a:rPr lang="en-US"/>
              <a:pPr>
                <a:defRPr/>
              </a:pPr>
              <a:t>8/21/2011</a:t>
            </a:fld>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56C67D0E-CD36-4ADB-9EDB-1CBDC32E44C1}"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447800"/>
            <a:ext cx="4038600" cy="5029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fld id="{0BE673F4-9D1B-48DF-92C1-8A34B1F99257}" type="datetimeFigureOut">
              <a:rPr lang="en-US"/>
              <a:pPr>
                <a:defRPr/>
              </a:pPr>
              <a:t>8/21/2011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FB0343D-ED09-42C8-9746-7EB93CCD77C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fld id="{0B8AB13C-9E6F-4268-AF2A-FC9A10DCD15B}" type="datetimeFigureOut">
              <a:rPr lang="en-US"/>
              <a:pPr>
                <a:defRPr/>
              </a:pPr>
              <a:t>8/21/2011</a:t>
            </a:fld>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19E51AC7-DDB7-4C66-9F14-05C4D5C2BACE}"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fld id="{9EE08AC9-9671-4D93-9B59-87CE963E2059}" type="datetimeFigureOut">
              <a:rPr lang="en-US"/>
              <a:pPr>
                <a:defRPr/>
              </a:pPr>
              <a:t>8/21/2011</a:t>
            </a:fld>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70FD63B3-63D2-4ACF-AB21-86468D41178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fld id="{F6CE58D2-D62C-4A34-87DA-6660728D57D6}" type="datetimeFigureOut">
              <a:rPr lang="en-US"/>
              <a:pPr>
                <a:defRPr/>
              </a:pPr>
              <a:t>8/21/2011</a:t>
            </a:fld>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553848B6-6A81-4FA5-9273-B73D01C04521}"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6E483639-69AB-4CC6-9461-E5CDC046C433}" type="datetimeFigureOut">
              <a:rPr lang="en-US"/>
              <a:pPr>
                <a:defRPr/>
              </a:pPr>
              <a:t>8/21/2011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F821F56-9F01-4E8E-972A-6237061D1379}"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fld id="{B7854DC2-5204-4CFB-A87E-DCA5E2F04787}" type="datetimeFigureOut">
              <a:rPr lang="en-US"/>
              <a:pPr>
                <a:defRPr/>
              </a:pPr>
              <a:t>8/21/2011</a:t>
            </a:fld>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15101846-65FD-4A6D-8DAF-165AC448FFEF}"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rgbClr val="DECDCB"/>
        </a:solidFill>
        <a:effectLst/>
      </p:bgPr>
    </p:bg>
    <p:spTree>
      <p:nvGrpSpPr>
        <p:cNvPr id="1" name=""/>
        <p:cNvGrpSpPr/>
        <p:nvPr/>
      </p:nvGrpSpPr>
      <p:grpSpPr>
        <a:xfrm>
          <a:off x="0" y="0"/>
          <a:ext cx="0" cy="0"/>
          <a:chOff x="0" y="0"/>
          <a:chExt cx="0" cy="0"/>
        </a:xfrm>
      </p:grpSpPr>
      <p:sp>
        <p:nvSpPr>
          <p:cNvPr id="7" name="Rounded Rectangle 6"/>
          <p:cNvSpPr/>
          <p:nvPr userDrawn="1"/>
        </p:nvSpPr>
        <p:spPr>
          <a:xfrm>
            <a:off x="304800" y="328613"/>
            <a:ext cx="8532813" cy="6197600"/>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userDrawn="1"/>
        </p:nvSpPr>
        <p:spPr>
          <a:xfrm>
            <a:off x="418596" y="435546"/>
            <a:ext cx="8306809" cy="6033870"/>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cxnSp>
        <p:nvCxnSpPr>
          <p:cNvPr id="1030" name="Straight Connector 7"/>
          <p:cNvCxnSpPr>
            <a:cxnSpLocks noChangeShapeType="1"/>
          </p:cNvCxnSpPr>
          <p:nvPr userDrawn="1"/>
        </p:nvCxnSpPr>
        <p:spPr bwMode="auto">
          <a:xfrm>
            <a:off x="533400" y="1447800"/>
            <a:ext cx="8077200" cy="1588"/>
          </a:xfrm>
          <a:prstGeom prst="line">
            <a:avLst/>
          </a:prstGeom>
          <a:noFill/>
          <a:ln w="57150" algn="ctr">
            <a:solidFill>
              <a:srgbClr val="000080"/>
            </a:solidFill>
            <a:round/>
            <a:headEnd/>
            <a:tailEnd/>
          </a:ln>
        </p:spPr>
      </p:cxnSp>
      <p:sp>
        <p:nvSpPr>
          <p:cNvPr id="149506" name="Rectangle 2"/>
          <p:cNvSpPr>
            <a:spLocks noGrp="1" noChangeArrowheads="1"/>
          </p:cNvSpPr>
          <p:nvPr>
            <p:ph type="title"/>
          </p:nvPr>
        </p:nvSpPr>
        <p:spPr bwMode="auto">
          <a:xfrm>
            <a:off x="457200" y="457200"/>
            <a:ext cx="8229600" cy="9144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2" name="Rectangle 3"/>
          <p:cNvSpPr>
            <a:spLocks noGrp="1" noChangeArrowheads="1"/>
          </p:cNvSpPr>
          <p:nvPr>
            <p:ph type="body" idx="1"/>
          </p:nvPr>
        </p:nvSpPr>
        <p:spPr bwMode="auto">
          <a:xfrm>
            <a:off x="457200" y="1447800"/>
            <a:ext cx="8229600" cy="502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p:txBody>
      </p:sp>
      <p:sp>
        <p:nvSpPr>
          <p:cNvPr id="149508"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eaLnBrk="0" hangingPunct="0">
              <a:defRPr sz="1400">
                <a:cs typeface="+mn-cs"/>
              </a:defRPr>
            </a:lvl1pPr>
          </a:lstStyle>
          <a:p>
            <a:pPr>
              <a:defRPr/>
            </a:pPr>
            <a:fld id="{AE1EAC39-AF78-4569-8524-1E475A9255F2}" type="datetimeFigureOut">
              <a:rPr lang="en-US"/>
              <a:pPr>
                <a:defRPr/>
              </a:pPr>
              <a:t>8/21/2011</a:t>
            </a:fld>
            <a:endParaRPr lang="en-US" dirty="0"/>
          </a:p>
        </p:txBody>
      </p:sp>
      <p:sp>
        <p:nvSpPr>
          <p:cNvPr id="149509"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400">
                <a:cs typeface="+mn-cs"/>
              </a:defRPr>
            </a:lvl1pPr>
          </a:lstStyle>
          <a:p>
            <a:pPr>
              <a:defRPr/>
            </a:pPr>
            <a:endParaRPr lang="en-US"/>
          </a:p>
        </p:txBody>
      </p:sp>
      <p:sp>
        <p:nvSpPr>
          <p:cNvPr id="149510"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cs typeface="+mn-cs"/>
              </a:defRPr>
            </a:lvl1pPr>
          </a:lstStyle>
          <a:p>
            <a:pPr>
              <a:defRPr/>
            </a:pPr>
            <a:fld id="{7D4980C0-6594-46D6-A523-654A24C74F72}"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4051" r:id="rId1"/>
    <p:sldLayoutId id="2147484052" r:id="rId2"/>
    <p:sldLayoutId id="2147484053" r:id="rId3"/>
    <p:sldLayoutId id="2147484054" r:id="rId4"/>
    <p:sldLayoutId id="2147484055" r:id="rId5"/>
    <p:sldLayoutId id="2147484056" r:id="rId6"/>
    <p:sldLayoutId id="2147484057" r:id="rId7"/>
    <p:sldLayoutId id="2147484058" r:id="rId8"/>
    <p:sldLayoutId id="2147484059" r:id="rId9"/>
    <p:sldLayoutId id="2147484060" r:id="rId10"/>
    <p:sldLayoutId id="2147484061" r:id="rId11"/>
    <p:sldLayoutId id="2147484062" r:id="rId12"/>
  </p:sldLayoutIdLst>
  <p:txStyles>
    <p:titleStyle>
      <a:lvl1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mj-lt"/>
          <a:ea typeface="+mj-ea"/>
          <a:cs typeface="+mj-cs"/>
        </a:defRPr>
      </a:lvl1pPr>
      <a:lvl2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2pPr>
      <a:lvl3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3pPr>
      <a:lvl4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4pPr>
      <a:lvl5pPr algn="l" rtl="0" eaLnBrk="0" fontAlgn="base" hangingPunct="0">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5pPr>
      <a:lvl6pPr marL="4572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6pPr>
      <a:lvl7pPr marL="9144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7pPr>
      <a:lvl8pPr marL="13716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8pPr>
      <a:lvl9pPr marL="1828800" algn="l" rtl="0" fontAlgn="base">
        <a:spcBef>
          <a:spcPct val="0"/>
        </a:spcBef>
        <a:spcAft>
          <a:spcPct val="0"/>
        </a:spcAft>
        <a:defRPr sz="3200">
          <a:solidFill>
            <a:srgbClr val="0000CC"/>
          </a:solidFill>
          <a:effectLst>
            <a:outerShdw blurRad="38100" dist="38100" dir="2700000" algn="tl">
              <a:srgbClr val="000000"/>
            </a:outerShdw>
          </a:effectLst>
          <a:latin typeface="Franklin Gothic Medium" pitchFamily="34" charset="0"/>
        </a:defRPr>
      </a:lvl9pPr>
    </p:titleStyle>
    <p:bodyStyle>
      <a:lvl1pPr marL="342900" indent="-342900" algn="l" rtl="0" eaLnBrk="0" fontAlgn="base" hangingPunct="0">
        <a:spcBef>
          <a:spcPct val="20000"/>
        </a:spcBef>
        <a:spcAft>
          <a:spcPct val="0"/>
        </a:spcAft>
        <a:buClr>
          <a:srgbClr val="0000CC"/>
        </a:buClr>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lr>
          <a:srgbClr val="0000CC"/>
        </a:buClr>
        <a:buChar char="–"/>
        <a:defRPr sz="3000">
          <a:solidFill>
            <a:schemeClr val="tx1"/>
          </a:solidFill>
          <a:latin typeface="+mn-lt"/>
        </a:defRPr>
      </a:lvl2pPr>
      <a:lvl3pPr marL="1143000" indent="-228600" algn="l" rtl="0" eaLnBrk="0" fontAlgn="base" hangingPunct="0">
        <a:spcBef>
          <a:spcPct val="20000"/>
        </a:spcBef>
        <a:spcAft>
          <a:spcPct val="0"/>
        </a:spcAft>
        <a:buClr>
          <a:schemeClr val="tx1"/>
        </a:buClr>
        <a:buChar char="•"/>
        <a:defRPr sz="2800">
          <a:solidFill>
            <a:schemeClr val="tx1"/>
          </a:solidFill>
          <a:latin typeface="+mn-lt"/>
        </a:defRPr>
      </a:lvl3pPr>
      <a:lvl4pPr marL="1600200" indent="-228600" algn="l" rtl="0" eaLnBrk="0" fontAlgn="base" hangingPunct="0">
        <a:spcBef>
          <a:spcPct val="20000"/>
        </a:spcBef>
        <a:spcAft>
          <a:spcPct val="0"/>
        </a:spcAft>
        <a:buChar char="–"/>
        <a:defRPr sz="2000" b="1">
          <a:solidFill>
            <a:schemeClr val="tx1"/>
          </a:solidFill>
          <a:latin typeface="+mn-lt"/>
        </a:defRPr>
      </a:lvl4pPr>
      <a:lvl5pPr marL="2057400" indent="-228600" algn="l" rtl="0" eaLnBrk="0" fontAlgn="base" hangingPunct="0">
        <a:spcBef>
          <a:spcPct val="20000"/>
        </a:spcBef>
        <a:spcAft>
          <a:spcPct val="0"/>
        </a:spcAft>
        <a:buChar char="»"/>
        <a:defRPr sz="2000" b="1">
          <a:solidFill>
            <a:schemeClr val="tx1"/>
          </a:solidFill>
          <a:latin typeface="+mn-lt"/>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 name="Rounded Rectangle 6"/>
          <p:cNvSpPr/>
          <p:nvPr/>
        </p:nvSpPr>
        <p:spPr>
          <a:xfrm>
            <a:off x="304800" y="1452563"/>
            <a:ext cx="8532813" cy="3043237"/>
          </a:xfrm>
          <a:prstGeom prst="roundRect">
            <a:avLst>
              <a:gd name="adj" fmla="val 2081"/>
            </a:avLst>
          </a:prstGeom>
          <a:gradFill flip="none" rotWithShape="1">
            <a:gsLst>
              <a:gs pos="0">
                <a:srgbClr val="FFFFFF">
                  <a:shade val="100000"/>
                </a:srgbClr>
              </a:gs>
              <a:gs pos="98000">
                <a:srgbClr val="FFFFFF">
                  <a:shade val="100000"/>
                </a:srgbClr>
              </a:gs>
              <a:gs pos="99055">
                <a:srgbClr val="FFFFFF">
                  <a:shade val="93000"/>
                </a:srgbClr>
              </a:gs>
              <a:gs pos="100000">
                <a:srgbClr val="FFFFFF">
                  <a:shade val="70000"/>
                </a:srgbClr>
              </a:gs>
            </a:gsLst>
            <a:lin ang="5400000" scaled="1"/>
            <a:tileRect/>
          </a:gradFill>
          <a:ln w="2000" cap="rnd" cmpd="sng" algn="ctr">
            <a:solidFill>
              <a:srgbClr val="302F2C">
                <a:tint val="65000"/>
                <a:satMod val="120000"/>
              </a:srgbClr>
            </a:solidFill>
            <a:prstDash val="solid"/>
          </a:ln>
          <a:effectLst>
            <a:outerShdw blurRad="76200" dist="50800" dir="5400000" algn="tl" rotWithShape="0">
              <a:srgbClr val="000000">
                <a:alpha val="2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9" name="Rounded Rectangle 8"/>
          <p:cNvSpPr/>
          <p:nvPr/>
        </p:nvSpPr>
        <p:spPr>
          <a:xfrm>
            <a:off x="418596" y="1528074"/>
            <a:ext cx="8306809" cy="2889482"/>
          </a:xfrm>
          <a:prstGeom prst="roundRect">
            <a:avLst>
              <a:gd name="adj" fmla="val 2127"/>
            </a:avLst>
          </a:prstGeom>
          <a:gradFill rotWithShape="1">
            <a:gsLst>
              <a:gs pos="0">
                <a:schemeClr val="bg1">
                  <a:tint val="75000"/>
                  <a:satMod val="150000"/>
                </a:schemeClr>
              </a:gs>
              <a:gs pos="55000">
                <a:schemeClr val="bg1">
                  <a:shade val="75000"/>
                  <a:satMod val="100000"/>
                </a:schemeClr>
              </a:gs>
              <a:gs pos="100000">
                <a:schemeClr val="bg1">
                  <a:shade val="35000"/>
                  <a:satMod val="100000"/>
                </a:schemeClr>
              </a:gs>
            </a:gsLst>
            <a:path path="circle">
              <a:fillToRect l="50000" t="175000" r="50000" b="-75000"/>
            </a:path>
          </a:gradFill>
          <a:ln w="889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fontAlgn="auto">
              <a:spcBef>
                <a:spcPts val="0"/>
              </a:spcBef>
              <a:spcAft>
                <a:spcPts val="0"/>
              </a:spcAft>
              <a:defRPr/>
            </a:pPr>
            <a:endParaRPr lang="en-US" dirty="0"/>
          </a:p>
        </p:txBody>
      </p:sp>
      <p:sp>
        <p:nvSpPr>
          <p:cNvPr id="2" name="Title 1"/>
          <p:cNvSpPr>
            <a:spLocks noGrp="1"/>
          </p:cNvSpPr>
          <p:nvPr>
            <p:ph type="ctrTitle" idx="4294967295"/>
          </p:nvPr>
        </p:nvSpPr>
        <p:spPr>
          <a:xfrm>
            <a:off x="0" y="2286000"/>
            <a:ext cx="8534400" cy="898525"/>
          </a:xfrm>
        </p:spPr>
        <p:txBody>
          <a:bodyPr lIns="45720" rIns="45720">
            <a:normAutofit/>
          </a:bodyPr>
          <a:lstStyle/>
          <a:p>
            <a:pPr algn="r" eaLnBrk="1" hangingPunct="1">
              <a:defRPr/>
            </a:pPr>
            <a:r>
              <a:rPr lang="en-US" sz="4200" dirty="0" smtClean="0"/>
              <a:t>Installing Windows 7</a:t>
            </a:r>
          </a:p>
        </p:txBody>
      </p:sp>
      <p:sp>
        <p:nvSpPr>
          <p:cNvPr id="2055" name="Subtitle 2"/>
          <p:cNvSpPr>
            <a:spLocks noGrp="1"/>
          </p:cNvSpPr>
          <p:nvPr>
            <p:ph type="body" idx="1"/>
          </p:nvPr>
        </p:nvSpPr>
        <p:spPr>
          <a:xfrm>
            <a:off x="304800" y="3124200"/>
            <a:ext cx="8183563" cy="1066800"/>
          </a:xfrm>
        </p:spPr>
        <p:txBody>
          <a:bodyPr lIns="182880" tIns="0"/>
          <a:lstStyle/>
          <a:p>
            <a:pPr marL="36513" indent="0" algn="r" eaLnBrk="1" hangingPunct="1">
              <a:spcBef>
                <a:spcPct val="0"/>
              </a:spcBef>
              <a:buFontTx/>
              <a:buNone/>
            </a:pPr>
            <a:r>
              <a:rPr lang="en-US" sz="2800" smtClean="0"/>
              <a:t>Lesson 2</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Performing a Clean Installation (cont.)</a:t>
            </a:r>
            <a:endParaRPr lang="en-CA" dirty="0"/>
          </a:p>
        </p:txBody>
      </p:sp>
      <p:sp>
        <p:nvSpPr>
          <p:cNvPr id="11267" name="Content Placeholder 2"/>
          <p:cNvSpPr>
            <a:spLocks noGrp="1"/>
          </p:cNvSpPr>
          <p:nvPr>
            <p:ph idx="1"/>
          </p:nvPr>
        </p:nvSpPr>
        <p:spPr/>
        <p:txBody>
          <a:bodyPr/>
          <a:lstStyle/>
          <a:p>
            <a:r>
              <a:rPr lang="en-US" smtClean="0"/>
              <a:t>Boot from your Windows 7 installation DVD</a:t>
            </a:r>
            <a:endParaRPr lang="en-CA" smtClean="0"/>
          </a:p>
        </p:txBody>
      </p:sp>
      <p:pic>
        <p:nvPicPr>
          <p:cNvPr id="11268" name="Picture 2"/>
          <p:cNvPicPr>
            <a:picLocks noChangeAspect="1" noChangeArrowheads="1"/>
          </p:cNvPicPr>
          <p:nvPr/>
        </p:nvPicPr>
        <p:blipFill>
          <a:blip r:embed="rId3" cstate="print"/>
          <a:srcRect/>
          <a:stretch>
            <a:fillRect/>
          </a:stretch>
        </p:blipFill>
        <p:spPr bwMode="auto">
          <a:xfrm>
            <a:off x="1752600" y="2152650"/>
            <a:ext cx="5638800" cy="41719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Installing Third-Party Drivers</a:t>
            </a:r>
            <a:endParaRPr lang="en-CA" dirty="0"/>
          </a:p>
        </p:txBody>
      </p:sp>
      <p:sp>
        <p:nvSpPr>
          <p:cNvPr id="12291" name="Content Placeholder 2"/>
          <p:cNvSpPr>
            <a:spLocks noGrp="1"/>
          </p:cNvSpPr>
          <p:nvPr>
            <p:ph idx="1"/>
          </p:nvPr>
        </p:nvSpPr>
        <p:spPr/>
        <p:txBody>
          <a:bodyPr/>
          <a:lstStyle/>
          <a:p>
            <a:r>
              <a:rPr lang="en-CA" smtClean="0"/>
              <a:t>If, during a Windows Vista installation, no disk partitions or unallocated space appear on the </a:t>
            </a:r>
            <a:r>
              <a:rPr lang="en-CA" b="1" i="1" smtClean="0"/>
              <a:t>Where Do You Want to Install Windows? </a:t>
            </a:r>
            <a:r>
              <a:rPr lang="en-CA" smtClean="0"/>
              <a:t>page, you must install the appropriate driver for your disk controller. </a:t>
            </a:r>
          </a:p>
          <a:p>
            <a:pPr>
              <a:buFontTx/>
              <a:buNone/>
            </a:pPr>
            <a:endParaRPr lang="en-CA"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Migrating to Windows 7</a:t>
            </a:r>
            <a:endParaRPr lang="en-CA" dirty="0"/>
          </a:p>
        </p:txBody>
      </p:sp>
      <p:sp>
        <p:nvSpPr>
          <p:cNvPr id="13315" name="Content Placeholder 2"/>
          <p:cNvSpPr>
            <a:spLocks noGrp="1"/>
          </p:cNvSpPr>
          <p:nvPr>
            <p:ph sz="half" idx="1"/>
          </p:nvPr>
        </p:nvSpPr>
        <p:spPr/>
        <p:txBody>
          <a:bodyPr/>
          <a:lstStyle/>
          <a:p>
            <a:endParaRPr lang="en-US" smtClean="0"/>
          </a:p>
          <a:p>
            <a:pPr>
              <a:buFontTx/>
              <a:buNone/>
            </a:pPr>
            <a:r>
              <a:rPr lang="en-US" smtClean="0"/>
              <a:t>Wipe-and-Load Migration</a:t>
            </a:r>
          </a:p>
        </p:txBody>
      </p:sp>
      <p:sp>
        <p:nvSpPr>
          <p:cNvPr id="4" name="Content Placeholder 3"/>
          <p:cNvSpPr>
            <a:spLocks noGrp="1"/>
          </p:cNvSpPr>
          <p:nvPr>
            <p:ph sz="half" idx="2"/>
          </p:nvPr>
        </p:nvSpPr>
        <p:spPr/>
        <p:txBody>
          <a:bodyPr/>
          <a:lstStyle/>
          <a:p>
            <a:pPr>
              <a:buFontTx/>
              <a:buNone/>
            </a:pPr>
            <a:endParaRPr lang="en-US" smtClean="0"/>
          </a:p>
          <a:p>
            <a:pPr>
              <a:buFontTx/>
              <a:buNone/>
            </a:pPr>
            <a:r>
              <a:rPr lang="en-US" smtClean="0"/>
              <a:t>Side-by-Side Migration</a:t>
            </a:r>
            <a:endParaRPr lang="en-CA" smtClean="0"/>
          </a:p>
          <a:p>
            <a:endParaRPr lang="en-CA" smtClean="0"/>
          </a:p>
        </p:txBody>
      </p:sp>
      <p:grpSp>
        <p:nvGrpSpPr>
          <p:cNvPr id="3" name="Group 17"/>
          <p:cNvGrpSpPr>
            <a:grpSpLocks/>
          </p:cNvGrpSpPr>
          <p:nvPr/>
        </p:nvGrpSpPr>
        <p:grpSpPr bwMode="auto">
          <a:xfrm>
            <a:off x="4800600" y="2540000"/>
            <a:ext cx="3810000" cy="3403600"/>
            <a:chOff x="4800600" y="2539425"/>
            <a:chExt cx="3810000" cy="3404175"/>
          </a:xfrm>
        </p:grpSpPr>
        <p:sp>
          <p:nvSpPr>
            <p:cNvPr id="13324" name="computr2"/>
            <p:cNvSpPr>
              <a:spLocks noEditPoints="1" noChangeArrowheads="1"/>
            </p:cNvSpPr>
            <p:nvPr/>
          </p:nvSpPr>
          <p:spPr bwMode="auto">
            <a:xfrm>
              <a:off x="4800600" y="3453825"/>
              <a:ext cx="1809750" cy="1809750"/>
            </a:xfrm>
            <a:custGeom>
              <a:avLst/>
              <a:gdLst>
                <a:gd name="T0" fmla="*/ 75814694 w 21600"/>
                <a:gd name="T1" fmla="*/ 0 h 21600"/>
                <a:gd name="T2" fmla="*/ 75814694 w 21600"/>
                <a:gd name="T3" fmla="*/ 151629388 h 21600"/>
                <a:gd name="T4" fmla="*/ 121626425 w 21600"/>
                <a:gd name="T5" fmla="*/ 0 h 21600"/>
                <a:gd name="T6" fmla="*/ 30002974 w 21600"/>
                <a:gd name="T7" fmla="*/ 0 h 21600"/>
                <a:gd name="T8" fmla="*/ 30002974 w 21600"/>
                <a:gd name="T9" fmla="*/ 81648203 h 21600"/>
                <a:gd name="T10" fmla="*/ 121626425 w 21600"/>
                <a:gd name="T11" fmla="*/ 81648203 h 21600"/>
                <a:gd name="T12" fmla="*/ 30002974 w 21600"/>
                <a:gd name="T13" fmla="*/ 40827621 h 21600"/>
                <a:gd name="T14" fmla="*/ 121626425 w 21600"/>
                <a:gd name="T15" fmla="*/ 40827621 h 21600"/>
                <a:gd name="T16" fmla="*/ 132170310 w 21600"/>
                <a:gd name="T17" fmla="*/ 110808816 h 21600"/>
                <a:gd name="T18" fmla="*/ 19459084 w 21600"/>
                <a:gd name="T19" fmla="*/ 11080881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en-US"/>
            </a:p>
          </p:txBody>
        </p:sp>
        <p:sp>
          <p:nvSpPr>
            <p:cNvPr id="13325" name="computr2"/>
            <p:cNvSpPr>
              <a:spLocks noEditPoints="1" noChangeArrowheads="1"/>
            </p:cNvSpPr>
            <p:nvPr/>
          </p:nvSpPr>
          <p:spPr bwMode="auto">
            <a:xfrm>
              <a:off x="6800850" y="3472875"/>
              <a:ext cx="1809750" cy="1809750"/>
            </a:xfrm>
            <a:custGeom>
              <a:avLst/>
              <a:gdLst>
                <a:gd name="T0" fmla="*/ 75814694 w 21600"/>
                <a:gd name="T1" fmla="*/ 0 h 21600"/>
                <a:gd name="T2" fmla="*/ 75814694 w 21600"/>
                <a:gd name="T3" fmla="*/ 151629388 h 21600"/>
                <a:gd name="T4" fmla="*/ 121626425 w 21600"/>
                <a:gd name="T5" fmla="*/ 0 h 21600"/>
                <a:gd name="T6" fmla="*/ 30002974 w 21600"/>
                <a:gd name="T7" fmla="*/ 0 h 21600"/>
                <a:gd name="T8" fmla="*/ 30002974 w 21600"/>
                <a:gd name="T9" fmla="*/ 81648203 h 21600"/>
                <a:gd name="T10" fmla="*/ 121626425 w 21600"/>
                <a:gd name="T11" fmla="*/ 81648203 h 21600"/>
                <a:gd name="T12" fmla="*/ 30002974 w 21600"/>
                <a:gd name="T13" fmla="*/ 40827621 h 21600"/>
                <a:gd name="T14" fmla="*/ 121626425 w 21600"/>
                <a:gd name="T15" fmla="*/ 40827621 h 21600"/>
                <a:gd name="T16" fmla="*/ 132170310 w 21600"/>
                <a:gd name="T17" fmla="*/ 110808816 h 21600"/>
                <a:gd name="T18" fmla="*/ 19459084 w 21600"/>
                <a:gd name="T19" fmla="*/ 11080881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en-US"/>
            </a:p>
          </p:txBody>
        </p:sp>
        <p:cxnSp>
          <p:nvCxnSpPr>
            <p:cNvPr id="13326" name="Straight Connector 10"/>
            <p:cNvCxnSpPr>
              <a:cxnSpLocks noChangeShapeType="1"/>
              <a:stCxn id="13324" idx="8"/>
              <a:endCxn id="13325" idx="9"/>
            </p:cNvCxnSpPr>
            <p:nvPr/>
          </p:nvCxnSpPr>
          <p:spPr bwMode="auto">
            <a:xfrm>
              <a:off x="6378099" y="4776367"/>
              <a:ext cx="655002" cy="19050"/>
            </a:xfrm>
            <a:prstGeom prst="line">
              <a:avLst/>
            </a:prstGeom>
            <a:noFill/>
            <a:ln w="9525" algn="ctr">
              <a:solidFill>
                <a:schemeClr val="tx1"/>
              </a:solidFill>
              <a:round/>
              <a:headEnd/>
              <a:tailEnd/>
            </a:ln>
          </p:spPr>
        </p:cxnSp>
        <p:sp>
          <p:nvSpPr>
            <p:cNvPr id="13327" name="TextBox 12"/>
            <p:cNvSpPr txBox="1">
              <a:spLocks noChangeArrowheads="1"/>
            </p:cNvSpPr>
            <p:nvPr/>
          </p:nvSpPr>
          <p:spPr bwMode="auto">
            <a:xfrm>
              <a:off x="5715000" y="2539425"/>
              <a:ext cx="2019976" cy="830997"/>
            </a:xfrm>
            <a:prstGeom prst="rect">
              <a:avLst/>
            </a:prstGeom>
            <a:noFill/>
            <a:ln w="9525">
              <a:noFill/>
              <a:miter lim="800000"/>
              <a:headEnd/>
              <a:tailEnd/>
            </a:ln>
          </p:spPr>
          <p:txBody>
            <a:bodyPr wrap="none">
              <a:spAutoFit/>
            </a:bodyPr>
            <a:lstStyle/>
            <a:p>
              <a:pPr algn="ctr"/>
              <a:r>
                <a:rPr lang="en-US" sz="1600"/>
                <a:t>Network</a:t>
              </a:r>
            </a:p>
            <a:p>
              <a:pPr algn="ctr"/>
              <a:r>
                <a:rPr lang="en-US" sz="1600"/>
                <a:t>or </a:t>
              </a:r>
            </a:p>
            <a:p>
              <a:pPr algn="ctr"/>
              <a:r>
                <a:rPr lang="en-US" sz="1600"/>
                <a:t>Data Transfer Cable</a:t>
              </a:r>
              <a:endParaRPr lang="en-CA" sz="1600"/>
            </a:p>
          </p:txBody>
        </p:sp>
        <p:cxnSp>
          <p:nvCxnSpPr>
            <p:cNvPr id="13328" name="Straight Arrow Connector 16"/>
            <p:cNvCxnSpPr>
              <a:cxnSpLocks noChangeShapeType="1"/>
              <a:stCxn id="13327" idx="2"/>
            </p:cNvCxnSpPr>
            <p:nvPr/>
          </p:nvCxnSpPr>
          <p:spPr bwMode="auto">
            <a:xfrm rot="5400000">
              <a:off x="6025893" y="4050129"/>
              <a:ext cx="1378803" cy="19388"/>
            </a:xfrm>
            <a:prstGeom prst="straightConnector1">
              <a:avLst/>
            </a:prstGeom>
            <a:noFill/>
            <a:ln w="9525" algn="ctr">
              <a:solidFill>
                <a:schemeClr val="tx1"/>
              </a:solidFill>
              <a:round/>
              <a:headEnd/>
              <a:tailEnd type="arrow" w="med" len="med"/>
            </a:ln>
          </p:spPr>
        </p:cxnSp>
        <p:sp>
          <p:nvSpPr>
            <p:cNvPr id="13329" name="TextBox 20"/>
            <p:cNvSpPr txBox="1">
              <a:spLocks noChangeArrowheads="1"/>
            </p:cNvSpPr>
            <p:nvPr/>
          </p:nvSpPr>
          <p:spPr bwMode="auto">
            <a:xfrm>
              <a:off x="5159158" y="5358825"/>
              <a:ext cx="1085555" cy="584775"/>
            </a:xfrm>
            <a:prstGeom prst="rect">
              <a:avLst/>
            </a:prstGeom>
            <a:noFill/>
            <a:ln w="9525">
              <a:noFill/>
              <a:miter lim="800000"/>
              <a:headEnd/>
              <a:tailEnd/>
            </a:ln>
          </p:spPr>
          <p:txBody>
            <a:bodyPr wrap="none">
              <a:spAutoFit/>
            </a:bodyPr>
            <a:lstStyle/>
            <a:p>
              <a:pPr algn="ctr"/>
              <a:r>
                <a:rPr lang="en-US" sz="1600"/>
                <a:t>Old</a:t>
              </a:r>
            </a:p>
            <a:p>
              <a:pPr algn="ctr"/>
              <a:r>
                <a:rPr lang="en-US" sz="1600"/>
                <a:t>Computer</a:t>
              </a:r>
              <a:endParaRPr lang="en-CA" sz="1600"/>
            </a:p>
          </p:txBody>
        </p:sp>
        <p:sp>
          <p:nvSpPr>
            <p:cNvPr id="13330" name="TextBox 21"/>
            <p:cNvSpPr txBox="1">
              <a:spLocks noChangeArrowheads="1"/>
            </p:cNvSpPr>
            <p:nvPr/>
          </p:nvSpPr>
          <p:spPr bwMode="auto">
            <a:xfrm>
              <a:off x="7162800" y="5358825"/>
              <a:ext cx="1085554" cy="584775"/>
            </a:xfrm>
            <a:prstGeom prst="rect">
              <a:avLst/>
            </a:prstGeom>
            <a:noFill/>
            <a:ln w="9525">
              <a:noFill/>
              <a:miter lim="800000"/>
              <a:headEnd/>
              <a:tailEnd/>
            </a:ln>
          </p:spPr>
          <p:txBody>
            <a:bodyPr wrap="none">
              <a:spAutoFit/>
            </a:bodyPr>
            <a:lstStyle/>
            <a:p>
              <a:pPr algn="ctr"/>
              <a:r>
                <a:rPr lang="en-US" sz="1600"/>
                <a:t>New</a:t>
              </a:r>
            </a:p>
            <a:p>
              <a:pPr algn="ctr"/>
              <a:r>
                <a:rPr lang="en-US" sz="1600"/>
                <a:t>Computer</a:t>
              </a:r>
              <a:endParaRPr lang="en-CA" sz="1600"/>
            </a:p>
          </p:txBody>
        </p:sp>
      </p:grpSp>
      <p:grpSp>
        <p:nvGrpSpPr>
          <p:cNvPr id="13318" name="Group 19"/>
          <p:cNvGrpSpPr>
            <a:grpSpLocks/>
          </p:cNvGrpSpPr>
          <p:nvPr/>
        </p:nvGrpSpPr>
        <p:grpSpPr bwMode="auto">
          <a:xfrm>
            <a:off x="720725" y="3065463"/>
            <a:ext cx="2806700" cy="2530475"/>
            <a:chOff x="720725" y="3065462"/>
            <a:chExt cx="2806549" cy="2530892"/>
          </a:xfrm>
        </p:grpSpPr>
        <p:sp>
          <p:nvSpPr>
            <p:cNvPr id="13319" name="computr2"/>
            <p:cNvSpPr>
              <a:spLocks noEditPoints="1" noChangeArrowheads="1"/>
            </p:cNvSpPr>
            <p:nvPr/>
          </p:nvSpPr>
          <p:spPr bwMode="auto">
            <a:xfrm>
              <a:off x="720725" y="3371850"/>
              <a:ext cx="1809750" cy="1809750"/>
            </a:xfrm>
            <a:custGeom>
              <a:avLst/>
              <a:gdLst>
                <a:gd name="T0" fmla="*/ 75814694 w 21600"/>
                <a:gd name="T1" fmla="*/ 0 h 21600"/>
                <a:gd name="T2" fmla="*/ 75814694 w 21600"/>
                <a:gd name="T3" fmla="*/ 151629388 h 21600"/>
                <a:gd name="T4" fmla="*/ 121626425 w 21600"/>
                <a:gd name="T5" fmla="*/ 0 h 21600"/>
                <a:gd name="T6" fmla="*/ 30002974 w 21600"/>
                <a:gd name="T7" fmla="*/ 0 h 21600"/>
                <a:gd name="T8" fmla="*/ 30002974 w 21600"/>
                <a:gd name="T9" fmla="*/ 81648203 h 21600"/>
                <a:gd name="T10" fmla="*/ 121626425 w 21600"/>
                <a:gd name="T11" fmla="*/ 81648203 h 21600"/>
                <a:gd name="T12" fmla="*/ 30002974 w 21600"/>
                <a:gd name="T13" fmla="*/ 40827621 h 21600"/>
                <a:gd name="T14" fmla="*/ 121626425 w 21600"/>
                <a:gd name="T15" fmla="*/ 40827621 h 21600"/>
                <a:gd name="T16" fmla="*/ 132170310 w 21600"/>
                <a:gd name="T17" fmla="*/ 110808816 h 21600"/>
                <a:gd name="T18" fmla="*/ 19459084 w 21600"/>
                <a:gd name="T19" fmla="*/ 110808816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6194 w 21600"/>
                <a:gd name="T31" fmla="*/ 1913 h 21600"/>
                <a:gd name="T32" fmla="*/ 15565 w 21600"/>
                <a:gd name="T33" fmla="*/ 9747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21022" y="20295"/>
                  </a:moveTo>
                  <a:lnTo>
                    <a:pt x="18828" y="18396"/>
                  </a:lnTo>
                  <a:lnTo>
                    <a:pt x="18828" y="13174"/>
                  </a:lnTo>
                  <a:lnTo>
                    <a:pt x="15478" y="13174"/>
                  </a:lnTo>
                  <a:lnTo>
                    <a:pt x="15478" y="11631"/>
                  </a:lnTo>
                  <a:lnTo>
                    <a:pt x="17326" y="11631"/>
                  </a:lnTo>
                  <a:lnTo>
                    <a:pt x="17326" y="11156"/>
                  </a:lnTo>
                  <a:lnTo>
                    <a:pt x="17326" y="0"/>
                  </a:lnTo>
                  <a:lnTo>
                    <a:pt x="10858" y="0"/>
                  </a:lnTo>
                  <a:lnTo>
                    <a:pt x="4274" y="0"/>
                  </a:lnTo>
                  <a:lnTo>
                    <a:pt x="4274" y="11037"/>
                  </a:lnTo>
                  <a:lnTo>
                    <a:pt x="4274" y="11631"/>
                  </a:lnTo>
                  <a:lnTo>
                    <a:pt x="6122" y="11631"/>
                  </a:lnTo>
                  <a:lnTo>
                    <a:pt x="6122" y="13174"/>
                  </a:lnTo>
                  <a:lnTo>
                    <a:pt x="2772" y="13174"/>
                  </a:lnTo>
                  <a:lnTo>
                    <a:pt x="2772" y="18514"/>
                  </a:lnTo>
                  <a:lnTo>
                    <a:pt x="693" y="20295"/>
                  </a:lnTo>
                  <a:lnTo>
                    <a:pt x="462" y="20413"/>
                  </a:lnTo>
                  <a:lnTo>
                    <a:pt x="231" y="20651"/>
                  </a:lnTo>
                  <a:lnTo>
                    <a:pt x="116" y="20888"/>
                  </a:lnTo>
                  <a:lnTo>
                    <a:pt x="0" y="21125"/>
                  </a:lnTo>
                  <a:lnTo>
                    <a:pt x="0" y="21244"/>
                  </a:lnTo>
                  <a:lnTo>
                    <a:pt x="116" y="21363"/>
                  </a:lnTo>
                  <a:lnTo>
                    <a:pt x="116" y="21481"/>
                  </a:lnTo>
                  <a:lnTo>
                    <a:pt x="231" y="21481"/>
                  </a:lnTo>
                  <a:lnTo>
                    <a:pt x="347" y="21600"/>
                  </a:lnTo>
                  <a:lnTo>
                    <a:pt x="578" y="21600"/>
                  </a:lnTo>
                  <a:lnTo>
                    <a:pt x="693" y="21600"/>
                  </a:lnTo>
                  <a:lnTo>
                    <a:pt x="10858" y="21600"/>
                  </a:lnTo>
                  <a:lnTo>
                    <a:pt x="20907" y="21600"/>
                  </a:lnTo>
                  <a:lnTo>
                    <a:pt x="21138" y="21600"/>
                  </a:lnTo>
                  <a:lnTo>
                    <a:pt x="21253" y="21600"/>
                  </a:lnTo>
                  <a:lnTo>
                    <a:pt x="21369" y="21481"/>
                  </a:lnTo>
                  <a:lnTo>
                    <a:pt x="21484" y="21481"/>
                  </a:lnTo>
                  <a:lnTo>
                    <a:pt x="21600" y="21363"/>
                  </a:lnTo>
                  <a:lnTo>
                    <a:pt x="21600" y="21244"/>
                  </a:lnTo>
                  <a:lnTo>
                    <a:pt x="21600" y="21125"/>
                  </a:lnTo>
                  <a:lnTo>
                    <a:pt x="21484" y="20888"/>
                  </a:lnTo>
                  <a:lnTo>
                    <a:pt x="21369" y="20651"/>
                  </a:lnTo>
                  <a:lnTo>
                    <a:pt x="21253" y="20413"/>
                  </a:lnTo>
                  <a:lnTo>
                    <a:pt x="21022" y="20295"/>
                  </a:lnTo>
                  <a:close/>
                </a:path>
                <a:path w="21600" h="21600" extrusionOk="0">
                  <a:moveTo>
                    <a:pt x="18019" y="18514"/>
                  </a:moveTo>
                  <a:lnTo>
                    <a:pt x="17326" y="17921"/>
                  </a:lnTo>
                  <a:lnTo>
                    <a:pt x="4389" y="17921"/>
                  </a:lnTo>
                  <a:lnTo>
                    <a:pt x="3696" y="18514"/>
                  </a:lnTo>
                  <a:lnTo>
                    <a:pt x="18019" y="18514"/>
                  </a:lnTo>
                  <a:close/>
                </a:path>
                <a:path w="21600" h="21600" extrusionOk="0">
                  <a:moveTo>
                    <a:pt x="19174" y="19701"/>
                  </a:moveTo>
                  <a:lnTo>
                    <a:pt x="18481" y="19108"/>
                  </a:lnTo>
                  <a:lnTo>
                    <a:pt x="3119" y="19108"/>
                  </a:lnTo>
                  <a:lnTo>
                    <a:pt x="2426" y="19701"/>
                  </a:lnTo>
                  <a:lnTo>
                    <a:pt x="19174" y="19701"/>
                  </a:lnTo>
                  <a:close/>
                </a:path>
                <a:path w="21600" h="21600" extrusionOk="0">
                  <a:moveTo>
                    <a:pt x="20560" y="20769"/>
                  </a:moveTo>
                  <a:lnTo>
                    <a:pt x="19867" y="20176"/>
                  </a:lnTo>
                  <a:lnTo>
                    <a:pt x="1848" y="20176"/>
                  </a:lnTo>
                  <a:lnTo>
                    <a:pt x="1155" y="20769"/>
                  </a:lnTo>
                  <a:lnTo>
                    <a:pt x="20560" y="20769"/>
                  </a:lnTo>
                  <a:close/>
                </a:path>
                <a:path w="21600" h="21600" extrusionOk="0">
                  <a:moveTo>
                    <a:pt x="18828" y="18396"/>
                  </a:moveTo>
                  <a:lnTo>
                    <a:pt x="17442" y="17209"/>
                  </a:lnTo>
                  <a:lnTo>
                    <a:pt x="4158" y="17209"/>
                  </a:lnTo>
                  <a:lnTo>
                    <a:pt x="2772" y="18514"/>
                  </a:lnTo>
                  <a:moveTo>
                    <a:pt x="13168" y="14123"/>
                  </a:moveTo>
                  <a:lnTo>
                    <a:pt x="13168" y="14716"/>
                  </a:lnTo>
                  <a:lnTo>
                    <a:pt x="17788" y="14716"/>
                  </a:lnTo>
                  <a:lnTo>
                    <a:pt x="17788" y="14123"/>
                  </a:lnTo>
                  <a:lnTo>
                    <a:pt x="13168" y="14123"/>
                  </a:lnTo>
                  <a:close/>
                </a:path>
                <a:path w="21600" h="21600" extrusionOk="0">
                  <a:moveTo>
                    <a:pt x="6122" y="1899"/>
                  </a:moveTo>
                  <a:lnTo>
                    <a:pt x="6122" y="9732"/>
                  </a:lnTo>
                  <a:lnTo>
                    <a:pt x="15478" y="9732"/>
                  </a:lnTo>
                  <a:lnTo>
                    <a:pt x="15478" y="1899"/>
                  </a:lnTo>
                  <a:lnTo>
                    <a:pt x="6122" y="1899"/>
                  </a:lnTo>
                  <a:moveTo>
                    <a:pt x="6122" y="11631"/>
                  </a:moveTo>
                  <a:lnTo>
                    <a:pt x="15478" y="11631"/>
                  </a:lnTo>
                  <a:lnTo>
                    <a:pt x="15478" y="13174"/>
                  </a:lnTo>
                  <a:lnTo>
                    <a:pt x="6122" y="13174"/>
                  </a:lnTo>
                  <a:lnTo>
                    <a:pt x="6122" y="11631"/>
                  </a:lnTo>
                  <a:close/>
                </a:path>
              </a:pathLst>
            </a:custGeom>
            <a:solidFill>
              <a:srgbClr val="FFFFCC"/>
            </a:solidFill>
            <a:ln w="9525">
              <a:solidFill>
                <a:srgbClr val="000000"/>
              </a:solidFill>
              <a:miter lim="800000"/>
              <a:headEnd/>
              <a:tailEnd/>
            </a:ln>
          </p:spPr>
          <p:txBody>
            <a:bodyPr/>
            <a:lstStyle/>
            <a:p>
              <a:endParaRPr lang="en-US"/>
            </a:p>
          </p:txBody>
        </p:sp>
        <p:sp>
          <p:nvSpPr>
            <p:cNvPr id="13320" name="tower"/>
            <p:cNvSpPr>
              <a:spLocks noEditPoints="1" noChangeArrowheads="1"/>
            </p:cNvSpPr>
            <p:nvPr/>
          </p:nvSpPr>
          <p:spPr bwMode="auto">
            <a:xfrm>
              <a:off x="2819400" y="3675062"/>
              <a:ext cx="525462" cy="879475"/>
            </a:xfrm>
            <a:custGeom>
              <a:avLst/>
              <a:gdLst>
                <a:gd name="T0" fmla="*/ 0 w 21600"/>
                <a:gd name="T1" fmla="*/ 3620709 h 21600"/>
                <a:gd name="T2" fmla="*/ 3943763 w 21600"/>
                <a:gd name="T3" fmla="*/ 0 h 21600"/>
                <a:gd name="T4" fmla="*/ 6391443 w 21600"/>
                <a:gd name="T5" fmla="*/ 0 h 21600"/>
                <a:gd name="T6" fmla="*/ 12782886 w 21600"/>
                <a:gd name="T7" fmla="*/ 0 h 21600"/>
                <a:gd name="T8" fmla="*/ 12782886 w 21600"/>
                <a:gd name="T9" fmla="*/ 19312048 h 21600"/>
                <a:gd name="T10" fmla="*/ 12782886 w 21600"/>
                <a:gd name="T11" fmla="*/ 32188376 h 21600"/>
                <a:gd name="T12" fmla="*/ 8975231 w 21600"/>
                <a:gd name="T13" fmla="*/ 35809084 h 21600"/>
                <a:gd name="T14" fmla="*/ 6255332 w 21600"/>
                <a:gd name="T15" fmla="*/ 35809084 h 21600"/>
                <a:gd name="T16" fmla="*/ 0 w 21600"/>
                <a:gd name="T17" fmla="*/ 35809084 h 21600"/>
                <a:gd name="T18" fmla="*/ 0 w 21600"/>
                <a:gd name="T19" fmla="*/ 19111438 h 21600"/>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 name="T30" fmla="*/ 459 w 21600"/>
                <a:gd name="T31" fmla="*/ 22540 h 21600"/>
                <a:gd name="T32" fmla="*/ 21485 w 21600"/>
                <a:gd name="T33" fmla="*/ 27000 h 21600"/>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T30" t="T31" r="T32" b="T33"/>
              <a:pathLst>
                <a:path w="21600" h="21600" extrusionOk="0">
                  <a:moveTo>
                    <a:pt x="0" y="2184"/>
                  </a:moveTo>
                  <a:lnTo>
                    <a:pt x="6664" y="0"/>
                  </a:lnTo>
                  <a:lnTo>
                    <a:pt x="10800" y="0"/>
                  </a:lnTo>
                  <a:lnTo>
                    <a:pt x="21600" y="0"/>
                  </a:lnTo>
                  <a:lnTo>
                    <a:pt x="21600" y="11649"/>
                  </a:lnTo>
                  <a:lnTo>
                    <a:pt x="21600" y="19416"/>
                  </a:lnTo>
                  <a:lnTo>
                    <a:pt x="15166" y="21600"/>
                  </a:lnTo>
                  <a:lnTo>
                    <a:pt x="10570" y="21600"/>
                  </a:lnTo>
                  <a:lnTo>
                    <a:pt x="0" y="21600"/>
                  </a:lnTo>
                  <a:lnTo>
                    <a:pt x="0" y="11528"/>
                  </a:lnTo>
                  <a:lnTo>
                    <a:pt x="0" y="2184"/>
                  </a:lnTo>
                  <a:close/>
                </a:path>
                <a:path w="21600" h="21600" extrusionOk="0">
                  <a:moveTo>
                    <a:pt x="0" y="2184"/>
                  </a:moveTo>
                  <a:lnTo>
                    <a:pt x="0" y="2184"/>
                  </a:lnTo>
                  <a:lnTo>
                    <a:pt x="14706" y="2184"/>
                  </a:lnTo>
                  <a:lnTo>
                    <a:pt x="21600" y="0"/>
                  </a:lnTo>
                  <a:moveTo>
                    <a:pt x="0" y="2184"/>
                  </a:moveTo>
                  <a:lnTo>
                    <a:pt x="14706" y="2184"/>
                  </a:lnTo>
                  <a:lnTo>
                    <a:pt x="14706" y="5339"/>
                  </a:lnTo>
                  <a:lnTo>
                    <a:pt x="14706" y="17474"/>
                  </a:lnTo>
                  <a:lnTo>
                    <a:pt x="14706" y="21600"/>
                  </a:lnTo>
                  <a:moveTo>
                    <a:pt x="1149" y="3034"/>
                  </a:moveTo>
                  <a:lnTo>
                    <a:pt x="13328" y="3034"/>
                  </a:lnTo>
                  <a:lnTo>
                    <a:pt x="13328" y="3519"/>
                  </a:lnTo>
                  <a:lnTo>
                    <a:pt x="1149" y="3519"/>
                  </a:lnTo>
                  <a:lnTo>
                    <a:pt x="1149" y="3034"/>
                  </a:lnTo>
                  <a:moveTo>
                    <a:pt x="1149" y="4490"/>
                  </a:moveTo>
                  <a:lnTo>
                    <a:pt x="13328" y="4490"/>
                  </a:lnTo>
                  <a:lnTo>
                    <a:pt x="13328" y="4854"/>
                  </a:lnTo>
                  <a:lnTo>
                    <a:pt x="1149" y="4854"/>
                  </a:lnTo>
                  <a:lnTo>
                    <a:pt x="1149" y="4490"/>
                  </a:lnTo>
                  <a:moveTo>
                    <a:pt x="1149" y="5946"/>
                  </a:moveTo>
                  <a:lnTo>
                    <a:pt x="13328" y="5946"/>
                  </a:lnTo>
                  <a:lnTo>
                    <a:pt x="13328" y="6310"/>
                  </a:lnTo>
                  <a:lnTo>
                    <a:pt x="1149" y="6310"/>
                  </a:lnTo>
                  <a:lnTo>
                    <a:pt x="1149" y="5946"/>
                  </a:lnTo>
                </a:path>
              </a:pathLst>
            </a:custGeom>
            <a:solidFill>
              <a:srgbClr val="FFFFCC"/>
            </a:solidFill>
            <a:ln w="9525">
              <a:solidFill>
                <a:srgbClr val="000000"/>
              </a:solidFill>
              <a:miter lim="800000"/>
              <a:headEnd/>
              <a:tailEnd/>
            </a:ln>
          </p:spPr>
          <p:txBody>
            <a:bodyPr/>
            <a:lstStyle/>
            <a:p>
              <a:endParaRPr lang="en-US"/>
            </a:p>
          </p:txBody>
        </p:sp>
        <p:sp>
          <p:nvSpPr>
            <p:cNvPr id="13321" name="TextBox 8"/>
            <p:cNvSpPr txBox="1">
              <a:spLocks noChangeArrowheads="1"/>
            </p:cNvSpPr>
            <p:nvPr/>
          </p:nvSpPr>
          <p:spPr bwMode="auto">
            <a:xfrm>
              <a:off x="2590800" y="3065462"/>
              <a:ext cx="936474" cy="584775"/>
            </a:xfrm>
            <a:prstGeom prst="rect">
              <a:avLst/>
            </a:prstGeom>
            <a:noFill/>
            <a:ln w="9525">
              <a:noFill/>
              <a:miter lim="800000"/>
              <a:headEnd/>
              <a:tailEnd/>
            </a:ln>
          </p:spPr>
          <p:txBody>
            <a:bodyPr wrap="none">
              <a:spAutoFit/>
            </a:bodyPr>
            <a:lstStyle/>
            <a:p>
              <a:pPr algn="r"/>
              <a:r>
                <a:rPr lang="en-US" sz="1600"/>
                <a:t>External</a:t>
              </a:r>
            </a:p>
            <a:p>
              <a:pPr algn="r"/>
              <a:r>
                <a:rPr lang="en-US" sz="1600"/>
                <a:t>Storage</a:t>
              </a:r>
              <a:endParaRPr lang="en-CA" sz="1600"/>
            </a:p>
          </p:txBody>
        </p:sp>
        <p:cxnSp>
          <p:nvCxnSpPr>
            <p:cNvPr id="13322" name="Straight Connector 18"/>
            <p:cNvCxnSpPr>
              <a:cxnSpLocks noChangeShapeType="1"/>
              <a:stCxn id="13319" idx="8"/>
              <a:endCxn id="13320" idx="9"/>
            </p:cNvCxnSpPr>
            <p:nvPr/>
          </p:nvCxnSpPr>
          <p:spPr bwMode="auto">
            <a:xfrm flipV="1">
              <a:off x="2298224" y="4144441"/>
              <a:ext cx="521176" cy="549951"/>
            </a:xfrm>
            <a:prstGeom prst="line">
              <a:avLst/>
            </a:prstGeom>
            <a:noFill/>
            <a:ln w="9525" algn="ctr">
              <a:solidFill>
                <a:schemeClr val="tx1"/>
              </a:solidFill>
              <a:round/>
              <a:headEnd/>
              <a:tailEnd/>
            </a:ln>
          </p:spPr>
        </p:cxnSp>
        <p:sp>
          <p:nvSpPr>
            <p:cNvPr id="13323" name="TextBox 22"/>
            <p:cNvSpPr txBox="1">
              <a:spLocks noChangeArrowheads="1"/>
            </p:cNvSpPr>
            <p:nvPr/>
          </p:nvSpPr>
          <p:spPr bwMode="auto">
            <a:xfrm>
              <a:off x="838200" y="5257800"/>
              <a:ext cx="1531188" cy="338554"/>
            </a:xfrm>
            <a:prstGeom prst="rect">
              <a:avLst/>
            </a:prstGeom>
            <a:noFill/>
            <a:ln w="9525">
              <a:noFill/>
              <a:miter lim="800000"/>
              <a:headEnd/>
              <a:tailEnd/>
            </a:ln>
          </p:spPr>
          <p:txBody>
            <a:bodyPr wrap="none">
              <a:spAutoFit/>
            </a:bodyPr>
            <a:lstStyle/>
            <a:p>
              <a:pPr algn="r"/>
              <a:r>
                <a:rPr lang="en-US" sz="1600"/>
                <a:t>One Computer</a:t>
              </a:r>
              <a:endParaRPr lang="en-CA" sz="1600"/>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defRPr/>
            </a:pPr>
            <a:r>
              <a:rPr lang="en-US" dirty="0" smtClean="0"/>
              <a:t>Migrating to Windows 7 (cont.)</a:t>
            </a:r>
            <a:endParaRPr lang="en-CA" dirty="0"/>
          </a:p>
        </p:txBody>
      </p:sp>
      <p:sp>
        <p:nvSpPr>
          <p:cNvPr id="6" name="Content Placeholder 5"/>
          <p:cNvSpPr>
            <a:spLocks noGrp="1"/>
          </p:cNvSpPr>
          <p:nvPr>
            <p:ph idx="1"/>
          </p:nvPr>
        </p:nvSpPr>
        <p:spPr/>
        <p:txBody>
          <a:bodyPr/>
          <a:lstStyle/>
          <a:p>
            <a:pPr>
              <a:defRPr/>
            </a:pPr>
            <a:r>
              <a:rPr lang="en-US" dirty="0" smtClean="0"/>
              <a:t>Windows Easy Transfer tool</a:t>
            </a:r>
          </a:p>
          <a:p>
            <a:pPr lvl="1">
              <a:defRPr/>
            </a:pPr>
            <a:r>
              <a:rPr lang="en-US" sz="2400" dirty="0" smtClean="0"/>
              <a:t>Designed for the migration of a single compute</a:t>
            </a:r>
          </a:p>
          <a:p>
            <a:pPr lvl="1">
              <a:defRPr/>
            </a:pPr>
            <a:r>
              <a:rPr lang="en-US" sz="2400" dirty="0" smtClean="0">
                <a:ea typeface="+mn-ea"/>
                <a:cs typeface="+mn-cs"/>
              </a:rPr>
              <a:t>Easy Transfer is a  wizard-based utility</a:t>
            </a:r>
          </a:p>
          <a:p>
            <a:pPr lvl="1">
              <a:defRPr/>
            </a:pPr>
            <a:r>
              <a:rPr lang="en-US" sz="2400" dirty="0" smtClean="0">
                <a:ea typeface="+mn-ea"/>
                <a:cs typeface="+mn-cs"/>
              </a:rPr>
              <a:t>Usually is downloaded to old computer</a:t>
            </a:r>
            <a:endParaRPr lang="en-US" sz="2400" dirty="0" smtClean="0"/>
          </a:p>
          <a:p>
            <a:pPr>
              <a:defRPr/>
            </a:pPr>
            <a:r>
              <a:rPr lang="en-US" dirty="0" smtClean="0"/>
              <a:t>User State Migration</a:t>
            </a:r>
          </a:p>
          <a:p>
            <a:pPr lvl="1">
              <a:defRPr/>
            </a:pPr>
            <a:r>
              <a:rPr lang="en-US" sz="2400" dirty="0" smtClean="0">
                <a:ea typeface="+mn-ea"/>
                <a:cs typeface="+mn-cs"/>
              </a:rPr>
              <a:t>Designed for large-scale enterprise deployments</a:t>
            </a:r>
          </a:p>
          <a:p>
            <a:pPr lvl="1">
              <a:defRPr/>
            </a:pPr>
            <a:r>
              <a:rPr lang="en-US" sz="2400" dirty="0" smtClean="0">
                <a:ea typeface="+mn-ea"/>
                <a:cs typeface="+mn-cs"/>
              </a:rPr>
              <a:t>a command line utility that can migrate </a:t>
            </a:r>
            <a:r>
              <a:rPr lang="en-US" sz="2400" dirty="0" err="1" smtClean="0">
                <a:ea typeface="+mn-ea"/>
                <a:cs typeface="+mn-cs"/>
              </a:rPr>
              <a:t>profiie</a:t>
            </a:r>
            <a:r>
              <a:rPr lang="en-US" sz="2400" dirty="0" smtClean="0">
                <a:ea typeface="+mn-ea"/>
                <a:cs typeface="+mn-cs"/>
              </a:rPr>
              <a:t> information for multiple users on multiple computers.</a:t>
            </a:r>
            <a:endParaRPr lang="en-US" sz="2400" dirty="0" smtClean="0"/>
          </a:p>
          <a:p>
            <a:pPr>
              <a:defRPr/>
            </a:pPr>
            <a:endParaRPr lang="en-CA"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2"/>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Preparing to Upgrade</a:t>
            </a:r>
            <a:endParaRPr lang="en-CA" dirty="0"/>
          </a:p>
        </p:txBody>
      </p:sp>
      <p:sp>
        <p:nvSpPr>
          <p:cNvPr id="3" name="Content Placeholder 2"/>
          <p:cNvSpPr>
            <a:spLocks noGrp="1"/>
          </p:cNvSpPr>
          <p:nvPr>
            <p:ph idx="1"/>
          </p:nvPr>
        </p:nvSpPr>
        <p:spPr/>
        <p:txBody>
          <a:bodyPr/>
          <a:lstStyle/>
          <a:p>
            <a:r>
              <a:rPr lang="en-US" smtClean="0"/>
              <a:t>Run the Upgrade Advisor</a:t>
            </a:r>
          </a:p>
          <a:p>
            <a:r>
              <a:rPr lang="en-US" smtClean="0"/>
              <a:t>Check hardware compatibility</a:t>
            </a:r>
          </a:p>
          <a:p>
            <a:r>
              <a:rPr lang="en-US" smtClean="0"/>
              <a:t>Search for updated drivers</a:t>
            </a:r>
          </a:p>
          <a:p>
            <a:r>
              <a:rPr lang="en-US" smtClean="0"/>
              <a:t>Check application compatibility</a:t>
            </a:r>
          </a:p>
          <a:p>
            <a:r>
              <a:rPr lang="en-US" smtClean="0"/>
              <a:t>Check disk space</a:t>
            </a:r>
          </a:p>
          <a:p>
            <a:r>
              <a:rPr lang="en-US" smtClean="0"/>
              <a:t>Ensure computer functionality</a:t>
            </a:r>
          </a:p>
          <a:p>
            <a:r>
              <a:rPr lang="en-US" smtClean="0"/>
              <a:t>Perform a full backup</a:t>
            </a:r>
          </a:p>
          <a:p>
            <a:r>
              <a:rPr lang="en-US" smtClean="0"/>
              <a:t>Purchase Windows 7</a:t>
            </a: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Upgrading from Windows Vista</a:t>
            </a:r>
            <a:endParaRPr lang="en-CA" dirty="0"/>
          </a:p>
        </p:txBody>
      </p:sp>
      <p:sp>
        <p:nvSpPr>
          <p:cNvPr id="3" name="Content Placeholder 2"/>
          <p:cNvSpPr>
            <a:spLocks noGrp="1"/>
          </p:cNvSpPr>
          <p:nvPr>
            <p:ph idx="1"/>
          </p:nvPr>
        </p:nvSpPr>
        <p:spPr/>
        <p:txBody>
          <a:bodyPr/>
          <a:lstStyle/>
          <a:p>
            <a:r>
              <a:rPr lang="en-US" smtClean="0"/>
              <a:t>With Windows Vista running, insert the installation DVD.</a:t>
            </a:r>
          </a:p>
          <a:p>
            <a:r>
              <a:rPr lang="en-US" smtClean="0"/>
              <a:t>If it does not Autorun, you can click Setup.exe to start installation.</a:t>
            </a:r>
          </a:p>
          <a:p>
            <a:r>
              <a:rPr lang="en-US" smtClean="0"/>
              <a:t>Make sure to select the UPGRADE option.</a:t>
            </a: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Upgrading Windows Vista Editions</a:t>
            </a:r>
            <a:endParaRPr lang="en-CA" dirty="0"/>
          </a:p>
        </p:txBody>
      </p:sp>
      <p:sp>
        <p:nvSpPr>
          <p:cNvPr id="3" name="Content Placeholder 2"/>
          <p:cNvSpPr>
            <a:spLocks noGrp="1"/>
          </p:cNvSpPr>
          <p:nvPr>
            <p:ph idx="1"/>
          </p:nvPr>
        </p:nvSpPr>
        <p:spPr/>
        <p:txBody>
          <a:bodyPr/>
          <a:lstStyle/>
          <a:p>
            <a:r>
              <a:rPr lang="en-US" smtClean="0"/>
              <a:t>Purchase full retail version of a higher Windows 7 edition.</a:t>
            </a:r>
          </a:p>
          <a:p>
            <a:r>
              <a:rPr lang="en-US" smtClean="0"/>
              <a:t>Purchase a Windows 7 product upgrade.</a:t>
            </a:r>
          </a:p>
          <a:p>
            <a:r>
              <a:rPr lang="en-US" smtClean="0"/>
              <a:t>Use the Windows Anytime Upgrade tool.</a:t>
            </a: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Performing a Dual Boot Installation</a:t>
            </a:r>
            <a:endParaRPr lang="en-CA" dirty="0"/>
          </a:p>
        </p:txBody>
      </p:sp>
      <p:sp>
        <p:nvSpPr>
          <p:cNvPr id="3" name="Content Placeholder 2"/>
          <p:cNvSpPr>
            <a:spLocks noGrp="1"/>
          </p:cNvSpPr>
          <p:nvPr>
            <p:ph idx="1"/>
          </p:nvPr>
        </p:nvSpPr>
        <p:spPr/>
        <p:txBody>
          <a:bodyPr/>
          <a:lstStyle/>
          <a:p>
            <a:r>
              <a:rPr lang="en-US" smtClean="0"/>
              <a:t>You need:</a:t>
            </a:r>
          </a:p>
          <a:p>
            <a:pPr lvl="1"/>
            <a:r>
              <a:rPr lang="en-US" smtClean="0"/>
              <a:t>Two disk partitions</a:t>
            </a:r>
          </a:p>
          <a:p>
            <a:pPr lvl="1"/>
            <a:r>
              <a:rPr lang="en-US" smtClean="0"/>
              <a:t>Two full product licenses</a:t>
            </a:r>
          </a:p>
          <a:p>
            <a:pPr lvl="1"/>
            <a:r>
              <a:rPr lang="en-US" smtClean="0"/>
              <a:t>A full system backup</a:t>
            </a: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2"/>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Install Windows 7 in a Dual Boot Environment</a:t>
            </a:r>
            <a:endParaRPr lang="en-CA" dirty="0"/>
          </a:p>
        </p:txBody>
      </p:sp>
      <p:sp>
        <p:nvSpPr>
          <p:cNvPr id="3" name="Content Placeholder 2"/>
          <p:cNvSpPr>
            <a:spLocks noGrp="1"/>
          </p:cNvSpPr>
          <p:nvPr>
            <p:ph idx="1"/>
          </p:nvPr>
        </p:nvSpPr>
        <p:spPr/>
        <p:txBody>
          <a:bodyPr/>
          <a:lstStyle/>
          <a:p>
            <a:r>
              <a:rPr lang="en-US" smtClean="0"/>
              <a:t>Put Windows 7 into the DVD drive. You can boot from it, or put it in while another operating system is running.</a:t>
            </a:r>
          </a:p>
          <a:p>
            <a:r>
              <a:rPr lang="en-US" smtClean="0"/>
              <a:t>Do a Clean Installation.</a:t>
            </a:r>
          </a:p>
          <a:p>
            <a:r>
              <a:rPr lang="en-US" smtClean="0"/>
              <a:t>Select a separate partition for Windows 7.</a:t>
            </a: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p:cNvSpPr>
            <a:spLocks noGrp="1" noChangeArrowheads="1"/>
          </p:cNvSpPr>
          <p:nvPr>
            <p:ph type="title"/>
          </p:nvPr>
        </p:nvSpPr>
        <p:spPr/>
        <p:txBody>
          <a:bodyPr/>
          <a:lstStyle/>
          <a:p>
            <a:pPr eaLnBrk="1" hangingPunct="1">
              <a:defRPr/>
            </a:pPr>
            <a:r>
              <a:rPr lang="en-US" dirty="0" smtClean="0"/>
              <a:t>Skills Summary</a:t>
            </a:r>
          </a:p>
        </p:txBody>
      </p:sp>
      <p:sp>
        <p:nvSpPr>
          <p:cNvPr id="36867" name="Rectangle 3"/>
          <p:cNvSpPr>
            <a:spLocks noGrp="1" noChangeArrowheads="1"/>
          </p:cNvSpPr>
          <p:nvPr>
            <p:ph type="body" idx="1"/>
          </p:nvPr>
        </p:nvSpPr>
        <p:spPr/>
        <p:txBody>
          <a:bodyPr/>
          <a:lstStyle/>
          <a:p>
            <a:r>
              <a:rPr lang="en-US" sz="2800" smtClean="0"/>
              <a:t>Windows 7 includes a new pre-installation environment called Windows PE.</a:t>
            </a:r>
            <a:endParaRPr lang="en-CA" sz="2800" smtClean="0"/>
          </a:p>
          <a:p>
            <a:r>
              <a:rPr lang="en-US" sz="2800" smtClean="0"/>
              <a:t>In a clean installation, you boot from the Windows 7 setup disk and create or select a blank partition where Windows 7 will reside.</a:t>
            </a:r>
            <a:endParaRPr lang="en-CA" sz="2800" smtClean="0"/>
          </a:p>
          <a:p>
            <a:r>
              <a:rPr lang="en-US" sz="2800" smtClean="0"/>
              <a:t>It is possible to migrate files and settings from an existing Windows installation to a newly installed Windows 7 installation using either Windows Easy Transfer or User State Migration tool.</a:t>
            </a:r>
            <a:endParaRPr lang="en-CA" sz="2800" smtClean="0"/>
          </a:p>
          <a:p>
            <a:pPr eaLnBrk="1" hangingPunct="1"/>
            <a:endParaRPr lang="en-US" sz="280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68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8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6867">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p:cNvSpPr>
            <a:spLocks noGrp="1" noChangeArrowheads="1"/>
          </p:cNvSpPr>
          <p:nvPr>
            <p:ph type="title"/>
          </p:nvPr>
        </p:nvSpPr>
        <p:spPr/>
        <p:txBody>
          <a:bodyPr/>
          <a:lstStyle/>
          <a:p>
            <a:pPr eaLnBrk="1" hangingPunct="1">
              <a:defRPr/>
            </a:pPr>
            <a:r>
              <a:rPr lang="en-US" dirty="0" smtClean="0"/>
              <a:t>Objectives</a:t>
            </a:r>
          </a:p>
        </p:txBody>
      </p:sp>
      <p:sp>
        <p:nvSpPr>
          <p:cNvPr id="3075" name="Rectangle 22"/>
          <p:cNvSpPr>
            <a:spLocks noChangeArrowheads="1"/>
          </p:cNvSpPr>
          <p:nvPr/>
        </p:nvSpPr>
        <p:spPr bwMode="auto">
          <a:xfrm>
            <a:off x="457200" y="1447800"/>
            <a:ext cx="8229600" cy="5029200"/>
          </a:xfrm>
          <a:prstGeom prst="rect">
            <a:avLst/>
          </a:prstGeom>
          <a:noFill/>
          <a:ln w="9525">
            <a:noFill/>
            <a:miter lim="800000"/>
            <a:headEnd/>
            <a:tailEnd/>
          </a:ln>
        </p:spPr>
        <p:txBody>
          <a:bodyPr/>
          <a:lstStyle/>
          <a:p>
            <a:pPr marL="342900" indent="-342900">
              <a:spcBef>
                <a:spcPct val="20000"/>
              </a:spcBef>
              <a:buClr>
                <a:srgbClr val="0000CC"/>
              </a:buClr>
              <a:buFontTx/>
              <a:buChar char="•"/>
            </a:pPr>
            <a:r>
              <a:rPr lang="en-US" sz="3200">
                <a:latin typeface="Franklin Gothic Book" pitchFamily="34" charset="0"/>
              </a:rPr>
              <a:t>Select the appropriate installation option</a:t>
            </a:r>
          </a:p>
          <a:p>
            <a:pPr marL="342900" indent="-342900">
              <a:spcBef>
                <a:spcPct val="20000"/>
              </a:spcBef>
              <a:buClr>
                <a:srgbClr val="0000CC"/>
              </a:buClr>
              <a:buFontTx/>
              <a:buChar char="•"/>
            </a:pPr>
            <a:r>
              <a:rPr lang="en-US" sz="3200">
                <a:latin typeface="Franklin Gothic Book" pitchFamily="34" charset="0"/>
              </a:rPr>
              <a:t>Perform a clean installation of Windows 7</a:t>
            </a:r>
          </a:p>
          <a:p>
            <a:pPr marL="342900" indent="-342900">
              <a:spcBef>
                <a:spcPct val="20000"/>
              </a:spcBef>
              <a:buClr>
                <a:srgbClr val="0000CC"/>
              </a:buClr>
              <a:buFontTx/>
              <a:buChar char="•"/>
            </a:pPr>
            <a:r>
              <a:rPr lang="en-US" sz="3200">
                <a:latin typeface="Franklin Gothic Book" pitchFamily="34" charset="0"/>
              </a:rPr>
              <a:t>Migrate user files and settings to Windows 7</a:t>
            </a:r>
          </a:p>
          <a:p>
            <a:pPr marL="342900" indent="-342900">
              <a:spcBef>
                <a:spcPct val="20000"/>
              </a:spcBef>
              <a:buClr>
                <a:srgbClr val="0000CC"/>
              </a:buClr>
              <a:buFontTx/>
              <a:buChar char="•"/>
            </a:pPr>
            <a:r>
              <a:rPr lang="en-US" sz="3200">
                <a:latin typeface="Franklin Gothic Book" pitchFamily="34" charset="0"/>
              </a:rPr>
              <a:t>Perform an upgrade to Windows 7</a:t>
            </a:r>
          </a:p>
          <a:p>
            <a:pPr marL="342900" indent="-342900">
              <a:spcBef>
                <a:spcPct val="20000"/>
              </a:spcBef>
              <a:buClr>
                <a:srgbClr val="0000CC"/>
              </a:buClr>
              <a:buFontTx/>
              <a:buChar char="•"/>
            </a:pPr>
            <a:r>
              <a:rPr lang="en-US" sz="3200">
                <a:latin typeface="Franklin Gothic Book" pitchFamily="34" charset="0"/>
              </a:rPr>
              <a:t>Upgrade Windows 7 editions</a:t>
            </a:r>
          </a:p>
          <a:p>
            <a:pPr marL="342900" indent="-342900">
              <a:spcBef>
                <a:spcPct val="20000"/>
              </a:spcBef>
              <a:buClr>
                <a:srgbClr val="0000CC"/>
              </a:buClr>
              <a:buFontTx/>
              <a:buChar char="•"/>
            </a:pPr>
            <a:r>
              <a:rPr lang="en-US" sz="3200">
                <a:latin typeface="Franklin Gothic Book" pitchFamily="34" charset="0"/>
              </a:rPr>
              <a:t>Create a dual boot installation</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07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07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07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07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07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07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7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smtClean="0"/>
              <a:t>Skills Summary (cont.)</a:t>
            </a:r>
            <a:endParaRPr lang="en-CA" dirty="0"/>
          </a:p>
        </p:txBody>
      </p:sp>
      <p:sp>
        <p:nvSpPr>
          <p:cNvPr id="3" name="Content Placeholder 2"/>
          <p:cNvSpPr>
            <a:spLocks noGrp="1"/>
          </p:cNvSpPr>
          <p:nvPr>
            <p:ph idx="1"/>
          </p:nvPr>
        </p:nvSpPr>
        <p:spPr/>
        <p:txBody>
          <a:bodyPr/>
          <a:lstStyle/>
          <a:p>
            <a:r>
              <a:rPr lang="en-US" sz="2800" smtClean="0"/>
              <a:t>Windows 7 supports in-place upgrades only from Windows Vista or another Windows 7 edition.</a:t>
            </a:r>
            <a:endParaRPr lang="en-CA" sz="2800" smtClean="0"/>
          </a:p>
          <a:p>
            <a:r>
              <a:rPr lang="en-US" sz="2800" smtClean="0"/>
              <a:t>To perform an in-place upgrade, you must launch the Windows 7 setup program from within Windows Vista.</a:t>
            </a:r>
            <a:endParaRPr lang="en-CA" sz="2800" smtClean="0"/>
          </a:p>
          <a:p>
            <a:r>
              <a:rPr lang="en-US" sz="2800" smtClean="0"/>
              <a:t>To upgrade from one Windows 7 edition to another, you can use the Windows Anytime Upgrade tool.</a:t>
            </a:r>
            <a:endParaRPr lang="en-CA" sz="2800" smtClean="0"/>
          </a:p>
          <a:p>
            <a:r>
              <a:rPr lang="en-US" sz="2800" smtClean="0"/>
              <a:t>A dual boot installation is one in which two operating systems are installed on separate disk partitions.</a:t>
            </a:r>
            <a:endParaRPr lang="en-CA" sz="2800" smtClean="0"/>
          </a:p>
          <a:p>
            <a:pPr>
              <a:buFontTx/>
              <a:buNone/>
            </a:pP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Selecting Installation Options</a:t>
            </a:r>
            <a:endParaRPr lang="en-CA" dirty="0"/>
          </a:p>
        </p:txBody>
      </p:sp>
      <p:sp>
        <p:nvSpPr>
          <p:cNvPr id="4" name="Content Placeholder 3"/>
          <p:cNvSpPr>
            <a:spLocks noGrp="1"/>
          </p:cNvSpPr>
          <p:nvPr>
            <p:ph idx="1"/>
          </p:nvPr>
        </p:nvSpPr>
        <p:spPr/>
        <p:txBody>
          <a:bodyPr/>
          <a:lstStyle/>
          <a:p>
            <a:r>
              <a:rPr lang="en-US" sz="2800" smtClean="0"/>
              <a:t>Will the current hardware support Windows 7?</a:t>
            </a:r>
          </a:p>
          <a:p>
            <a:r>
              <a:rPr lang="en-US" sz="2800" smtClean="0"/>
              <a:t>Will Windows 7 support existing applications?</a:t>
            </a:r>
          </a:p>
          <a:p>
            <a:r>
              <a:rPr lang="en-US" sz="2800" smtClean="0"/>
              <a:t>Which Windows 7 edition should I install?</a:t>
            </a:r>
          </a:p>
          <a:p>
            <a:r>
              <a:rPr lang="en-US" sz="2800" smtClean="0"/>
              <a:t>Should I perform an upgrade or a clean installation?</a:t>
            </a:r>
          </a:p>
          <a:p>
            <a:r>
              <a:rPr lang="en-US" sz="2800" smtClean="0"/>
              <a:t>Should I perform a single or dual boot installation?</a:t>
            </a:r>
          </a:p>
          <a:p>
            <a:r>
              <a:rPr lang="en-US" sz="2800" smtClean="0"/>
              <a:t>Do I have to install multiple languages?</a:t>
            </a: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4">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pPr>
              <a:defRPr/>
            </a:pPr>
            <a:r>
              <a:rPr lang="en-CA" dirty="0" smtClean="0"/>
              <a:t>Understanding the Windows Vista Boot Environment</a:t>
            </a:r>
            <a:endParaRPr lang="en-CA" dirty="0"/>
          </a:p>
        </p:txBody>
      </p:sp>
      <p:sp>
        <p:nvSpPr>
          <p:cNvPr id="5123" name="Content Placeholder 6"/>
          <p:cNvSpPr>
            <a:spLocks noGrp="1"/>
          </p:cNvSpPr>
          <p:nvPr>
            <p:ph idx="1"/>
          </p:nvPr>
        </p:nvSpPr>
        <p:spPr/>
        <p:txBody>
          <a:bodyPr/>
          <a:lstStyle/>
          <a:p>
            <a:r>
              <a:rPr lang="en-CA" smtClean="0"/>
              <a:t>Windows PE 3.0</a:t>
            </a:r>
          </a:p>
          <a:p>
            <a:pPr lvl="1"/>
            <a:r>
              <a:rPr lang="en-CA" smtClean="0"/>
              <a:t>A stripped-down operating system based on the Windows 7 kernel that enables system administrators to boot a computer with no installed operating system and initiate the operating system setup process </a:t>
            </a:r>
          </a:p>
          <a:p>
            <a:endParaRPr lang="en-CA"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Windows PE Advantages</a:t>
            </a:r>
            <a:endParaRPr lang="en-CA" dirty="0"/>
          </a:p>
        </p:txBody>
      </p:sp>
      <p:sp>
        <p:nvSpPr>
          <p:cNvPr id="3" name="Content Placeholder 2"/>
          <p:cNvSpPr>
            <a:spLocks noGrp="1"/>
          </p:cNvSpPr>
          <p:nvPr>
            <p:ph idx="1"/>
          </p:nvPr>
        </p:nvSpPr>
        <p:spPr/>
        <p:txBody>
          <a:bodyPr/>
          <a:lstStyle/>
          <a:p>
            <a:r>
              <a:rPr lang="en-US" smtClean="0"/>
              <a:t>Native 32- or 64-bit support</a:t>
            </a:r>
          </a:p>
          <a:p>
            <a:r>
              <a:rPr lang="en-US" smtClean="0"/>
              <a:t>Native 32- or 64-bit driver support</a:t>
            </a:r>
          </a:p>
          <a:p>
            <a:r>
              <a:rPr lang="en-US" smtClean="0"/>
              <a:t>Internal networking support</a:t>
            </a:r>
          </a:p>
          <a:p>
            <a:r>
              <a:rPr lang="en-US" smtClean="0"/>
              <a:t>Internal NTFS support</a:t>
            </a:r>
          </a:p>
          <a:p>
            <a:r>
              <a:rPr lang="en-US" smtClean="0"/>
              <a:t>Scripting language support</a:t>
            </a:r>
          </a:p>
          <a:p>
            <a:r>
              <a:rPr lang="en-US" smtClean="0"/>
              <a:t>Flexible boot options</a:t>
            </a: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What’s New in Windows PE 3.0?</a:t>
            </a:r>
            <a:endParaRPr lang="en-CA" dirty="0"/>
          </a:p>
        </p:txBody>
      </p:sp>
      <p:sp>
        <p:nvSpPr>
          <p:cNvPr id="3" name="Content Placeholder 2"/>
          <p:cNvSpPr>
            <a:spLocks noGrp="1"/>
          </p:cNvSpPr>
          <p:nvPr>
            <p:ph idx="1"/>
          </p:nvPr>
        </p:nvSpPr>
        <p:spPr/>
        <p:txBody>
          <a:bodyPr/>
          <a:lstStyle/>
          <a:p>
            <a:r>
              <a:rPr lang="en-US" smtClean="0"/>
              <a:t>Windows Imaging format</a:t>
            </a:r>
          </a:p>
          <a:p>
            <a:r>
              <a:rPr lang="en-US" smtClean="0"/>
              <a:t>Size reduction</a:t>
            </a:r>
          </a:p>
          <a:p>
            <a:r>
              <a:rPr lang="en-US" smtClean="0"/>
              <a:t>Customization</a:t>
            </a:r>
          </a:p>
          <a:p>
            <a:r>
              <a:rPr lang="en-US" smtClean="0"/>
              <a:t>Hyper-V support</a:t>
            </a:r>
          </a:p>
          <a:p>
            <a:r>
              <a:rPr lang="en-US" smtClean="0"/>
              <a:t>Scratch space</a:t>
            </a: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Scratch Disk (RAM disk)</a:t>
            </a:r>
            <a:endParaRPr lang="en-US" dirty="0"/>
          </a:p>
        </p:txBody>
      </p:sp>
      <p:sp>
        <p:nvSpPr>
          <p:cNvPr id="3" name="Content Placeholder 2"/>
          <p:cNvSpPr>
            <a:spLocks noGrp="1"/>
          </p:cNvSpPr>
          <p:nvPr>
            <p:ph idx="1"/>
          </p:nvPr>
        </p:nvSpPr>
        <p:spPr/>
        <p:txBody>
          <a:bodyPr/>
          <a:lstStyle/>
          <a:p>
            <a:r>
              <a:rPr lang="en-US" sz="2400" smtClean="0"/>
              <a:t>Windows PE requires a relatively small memory space, the entire operating system can run from a RAM disk.</a:t>
            </a:r>
          </a:p>
          <a:p>
            <a:r>
              <a:rPr lang="en-US" sz="2400" smtClean="0"/>
              <a:t>A RAM disk is a driver that allocates a section of active memory for use as a virtual disk drive, complete with drive letter.</a:t>
            </a:r>
          </a:p>
          <a:p>
            <a:r>
              <a:rPr lang="en-US" sz="2400" smtClean="0"/>
              <a:t>Because the RAM disk is based in memory it ls much faster than a hard disk drive</a:t>
            </a:r>
            <a:r>
              <a:rPr lang="en-US" smtClean="0"/>
              <a:t>.</a:t>
            </a:r>
          </a:p>
          <a:p>
            <a:r>
              <a:rPr lang="en-US" sz="2400" smtClean="0"/>
              <a:t>Running the Windows 7 Setup program from a RAM disk allows all the operating system flle handles to remain open throughout the installation process, allowing you to remove the boot device, if necessary.</a:t>
            </a:r>
          </a:p>
          <a:p>
            <a:endParaRPr lang="en-US"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CA" dirty="0" smtClean="0"/>
              <a:t>Using Windows PE</a:t>
            </a:r>
            <a:endParaRPr lang="en-CA" dirty="0"/>
          </a:p>
        </p:txBody>
      </p:sp>
      <p:sp>
        <p:nvSpPr>
          <p:cNvPr id="3" name="Content Placeholder 2"/>
          <p:cNvSpPr>
            <a:spLocks noGrp="1"/>
          </p:cNvSpPr>
          <p:nvPr>
            <p:ph idx="1"/>
          </p:nvPr>
        </p:nvSpPr>
        <p:spPr/>
        <p:txBody>
          <a:bodyPr/>
          <a:lstStyle/>
          <a:p>
            <a:r>
              <a:rPr lang="en-CA" smtClean="0"/>
              <a:t>Custom deployments</a:t>
            </a:r>
          </a:p>
          <a:p>
            <a:r>
              <a:rPr lang="en-CA" smtClean="0"/>
              <a:t>System troubleshooting (Windows Recovery Environment Windows RE)</a:t>
            </a:r>
          </a:p>
          <a:p>
            <a:r>
              <a:rPr lang="en-CA" smtClean="0"/>
              <a:t>System recovery</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defRPr/>
            </a:pPr>
            <a:r>
              <a:rPr lang="en-US" dirty="0" smtClean="0"/>
              <a:t>Performing a Clean Installation</a:t>
            </a:r>
            <a:endParaRPr lang="en-CA" dirty="0"/>
          </a:p>
        </p:txBody>
      </p:sp>
      <p:sp>
        <p:nvSpPr>
          <p:cNvPr id="3" name="Content Placeholder 2"/>
          <p:cNvSpPr>
            <a:spLocks noGrp="1"/>
          </p:cNvSpPr>
          <p:nvPr>
            <p:ph idx="1"/>
          </p:nvPr>
        </p:nvSpPr>
        <p:spPr/>
        <p:txBody>
          <a:bodyPr/>
          <a:lstStyle/>
          <a:p>
            <a:r>
              <a:rPr lang="en-US" smtClean="0"/>
              <a:t>On a new computer that has no operating system</a:t>
            </a:r>
          </a:p>
          <a:p>
            <a:r>
              <a:rPr lang="en-US" smtClean="0"/>
              <a:t>On a computer where you have backed up all data and settings and are replacing the existing operating system</a:t>
            </a:r>
          </a:p>
          <a:p>
            <a:r>
              <a:rPr lang="en-US" smtClean="0"/>
              <a:t>On a computer that has an operating system that is not upgradeable to Windows 7</a:t>
            </a:r>
            <a:endParaRPr lang="en-CA"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Franklin Gothic Medium"/>
        <a:ea typeface=""/>
        <a:cs typeface=""/>
      </a:majorFont>
      <a:minorFont>
        <a:latin typeface="Franklin Gothic Boo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69</TotalTime>
  <Words>1239</Words>
  <Application>Microsoft Office PowerPoint</Application>
  <PresentationFormat>On-screen Show (4:3)</PresentationFormat>
  <Paragraphs>139</Paragraphs>
  <Slides>20</Slides>
  <Notes>16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Franklin Gothic Medium</vt:lpstr>
      <vt:lpstr>Franklin Gothic Book</vt:lpstr>
      <vt:lpstr>Calibri</vt:lpstr>
      <vt:lpstr>Custom Design</vt:lpstr>
      <vt:lpstr>Installing Windows 7</vt:lpstr>
      <vt:lpstr>Objectives</vt:lpstr>
      <vt:lpstr>Selecting Installation Options</vt:lpstr>
      <vt:lpstr>Understanding the Windows Vista Boot Environment</vt:lpstr>
      <vt:lpstr>Windows PE Advantages</vt:lpstr>
      <vt:lpstr>What’s New in Windows PE 3.0?</vt:lpstr>
      <vt:lpstr>Scratch Disk (RAM disk)</vt:lpstr>
      <vt:lpstr>Using Windows PE</vt:lpstr>
      <vt:lpstr>Performing a Clean Installation</vt:lpstr>
      <vt:lpstr>Performing a Clean Installation (cont.)</vt:lpstr>
      <vt:lpstr>Installing Third-Party Drivers</vt:lpstr>
      <vt:lpstr>Migrating to Windows 7</vt:lpstr>
      <vt:lpstr>Migrating to Windows 7 (cont.)</vt:lpstr>
      <vt:lpstr>Preparing to Upgrade</vt:lpstr>
      <vt:lpstr>Upgrading from Windows Vista</vt:lpstr>
      <vt:lpstr>Upgrading Windows Vista Editions</vt:lpstr>
      <vt:lpstr>Performing a Dual Boot Installation</vt:lpstr>
      <vt:lpstr>Install Windows 7 in a Dual Boot Environment</vt:lpstr>
      <vt:lpstr>Skills Summary</vt:lpstr>
      <vt:lpstr>Skills Summary (cont.)</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70-680_Lesson02</dc:title>
  <dc:subject>Installing Windows 7</dc:subject>
  <dc:creator>Katherine James</dc:creator>
  <cp:lastModifiedBy>John Putz</cp:lastModifiedBy>
  <cp:revision>347</cp:revision>
  <dcterms:created xsi:type="dcterms:W3CDTF">2007-01-10T19:14:18Z</dcterms:created>
  <dcterms:modified xsi:type="dcterms:W3CDTF">2011-08-21T15:31:40Z</dcterms:modified>
</cp:coreProperties>
</file>